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7" r:id="rId2"/>
    <p:sldId id="263" r:id="rId3"/>
    <p:sldId id="350" r:id="rId4"/>
    <p:sldId id="348" r:id="rId5"/>
    <p:sldId id="349" r:id="rId6"/>
    <p:sldId id="353" r:id="rId7"/>
    <p:sldId id="354" r:id="rId8"/>
    <p:sldId id="355" r:id="rId9"/>
    <p:sldId id="356" r:id="rId10"/>
    <p:sldId id="358" r:id="rId11"/>
    <p:sldId id="343" r:id="rId12"/>
    <p:sldId id="359" r:id="rId13"/>
    <p:sldId id="360" r:id="rId14"/>
    <p:sldId id="342" r:id="rId15"/>
    <p:sldId id="340" r:id="rId16"/>
    <p:sldId id="364" r:id="rId17"/>
    <p:sldId id="365" r:id="rId18"/>
    <p:sldId id="367" r:id="rId19"/>
    <p:sldId id="366" r:id="rId20"/>
    <p:sldId id="369" r:id="rId21"/>
    <p:sldId id="368" r:id="rId22"/>
    <p:sldId id="370" r:id="rId23"/>
    <p:sldId id="371" r:id="rId24"/>
    <p:sldId id="372" r:id="rId25"/>
    <p:sldId id="380" r:id="rId26"/>
    <p:sldId id="373" r:id="rId27"/>
    <p:sldId id="374" r:id="rId28"/>
    <p:sldId id="375" r:id="rId29"/>
    <p:sldId id="376" r:id="rId30"/>
    <p:sldId id="377" r:id="rId31"/>
    <p:sldId id="378" r:id="rId32"/>
    <p:sldId id="379" r:id="rId33"/>
    <p:sldId id="384" r:id="rId34"/>
    <p:sldId id="383" r:id="rId35"/>
    <p:sldId id="385" r:id="rId36"/>
    <p:sldId id="386" r:id="rId37"/>
    <p:sldId id="391" r:id="rId38"/>
    <p:sldId id="394" r:id="rId39"/>
    <p:sldId id="396" r:id="rId40"/>
    <p:sldId id="397" r:id="rId41"/>
    <p:sldId id="399" r:id="rId42"/>
    <p:sldId id="400" r:id="rId43"/>
    <p:sldId id="402" r:id="rId44"/>
    <p:sldId id="382" r:id="rId45"/>
    <p:sldId id="403" r:id="rId46"/>
    <p:sldId id="406" r:id="rId47"/>
    <p:sldId id="408" r:id="rId48"/>
    <p:sldId id="407" r:id="rId49"/>
    <p:sldId id="409" r:id="rId50"/>
    <p:sldId id="410" r:id="rId51"/>
    <p:sldId id="411" r:id="rId52"/>
    <p:sldId id="412" r:id="rId53"/>
    <p:sldId id="405" r:id="rId54"/>
    <p:sldId id="413" r:id="rId55"/>
    <p:sldId id="414" r:id="rId56"/>
    <p:sldId id="30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23"/>
    <p:restoredTop sz="94444"/>
  </p:normalViewPr>
  <p:slideViewPr>
    <p:cSldViewPr snapToGrid="0">
      <p:cViewPr varScale="1">
        <p:scale>
          <a:sx n="150" d="100"/>
          <a:sy n="150" d="100"/>
        </p:scale>
        <p:origin x="714" y="11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2</a:t>
            </a:fld>
            <a:endParaRPr lang="en-US"/>
          </a:p>
        </p:txBody>
      </p:sp>
    </p:spTree>
    <p:extLst>
      <p:ext uri="{BB962C8B-B14F-4D97-AF65-F5344CB8AC3E}">
        <p14:creationId xmlns:p14="http://schemas.microsoft.com/office/powerpoint/2010/main" val="209897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00AAB-C3D0-F932-2FE1-A16EA14C0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48070-313E-B546-01BB-DA058EDB2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17FA7E-35A4-6A10-390C-41A9F79CAF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04568B-9DBA-5D56-4FFA-B57DE3661559}"/>
              </a:ext>
            </a:extLst>
          </p:cNvPr>
          <p:cNvSpPr>
            <a:spLocks noGrp="1"/>
          </p:cNvSpPr>
          <p:nvPr>
            <p:ph type="sldNum" sz="quarter" idx="5"/>
          </p:nvPr>
        </p:nvSpPr>
        <p:spPr/>
        <p:txBody>
          <a:bodyPr/>
          <a:lstStyle/>
          <a:p>
            <a:fld id="{C976209C-F82F-8948-8964-C389942C0FEE}" type="slidenum">
              <a:rPr lang="en-US" smtClean="0"/>
              <a:t>56</a:t>
            </a:fld>
            <a:endParaRPr lang="en-US"/>
          </a:p>
        </p:txBody>
      </p:sp>
    </p:spTree>
    <p:extLst>
      <p:ext uri="{BB962C8B-B14F-4D97-AF65-F5344CB8AC3E}">
        <p14:creationId xmlns:p14="http://schemas.microsoft.com/office/powerpoint/2010/main" val="3225791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11/25/2024</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11/25/2024</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11/25/2024</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11/25/2024</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11/25/2024</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gif"/><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khanacademy.org/computing/ap-computer-science-principles/data-analysis-101/data-tools/a/storing-data-sets#:~:text=Most%20applications%20store%20data%20in,stores%20the%20data%20in%20fil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a:bodyPr>
          <a:lstStyle/>
          <a:p>
            <a:r>
              <a:rPr lang="en-US" sz="7000">
                <a:solidFill>
                  <a:srgbClr val="32418C"/>
                </a:solidFill>
                <a:latin typeface="Aptos" panose="020B0004020202020204" pitchFamily="34" charset="0"/>
              </a:rPr>
              <a:t>Data Models</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8558823" cy="54351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000" dirty="0"/>
              <a:t>Most applications store data in a </a:t>
            </a:r>
            <a:r>
              <a:rPr lang="en-US" sz="5000" b="1" dirty="0">
                <a:solidFill>
                  <a:srgbClr val="0070C0"/>
                </a:solidFill>
              </a:rPr>
              <a:t>database</a:t>
            </a:r>
            <a:r>
              <a:rPr lang="en-US" sz="5000" dirty="0"/>
              <a:t>, a system that stores data on a computer in a way that can be easily accessed, updated, queried, and deleted.</a:t>
            </a:r>
          </a:p>
        </p:txBody>
      </p:sp>
      <p:pic>
        <p:nvPicPr>
          <p:cNvPr id="5" name="Picture 4" descr="A blue circular object with red dots&#10;&#10;Description automatically generated">
            <a:extLst>
              <a:ext uri="{FF2B5EF4-FFF2-40B4-BE49-F238E27FC236}">
                <a16:creationId xmlns:a16="http://schemas.microsoft.com/office/drawing/2014/main" id="{170F0B2B-BF4C-C9B5-8579-C349891CDC8A}"/>
              </a:ext>
            </a:extLst>
          </p:cNvPr>
          <p:cNvPicPr>
            <a:picLocks noChangeAspect="1"/>
          </p:cNvPicPr>
          <p:nvPr/>
        </p:nvPicPr>
        <p:blipFill>
          <a:blip r:embed="rId2"/>
          <a:stretch>
            <a:fillRect/>
          </a:stretch>
        </p:blipFill>
        <p:spPr>
          <a:xfrm>
            <a:off x="9696450" y="2170114"/>
            <a:ext cx="2250533" cy="2362809"/>
          </a:xfrm>
          <a:prstGeom prst="rect">
            <a:avLst/>
          </a:prstGeom>
        </p:spPr>
      </p:pic>
    </p:spTree>
    <p:extLst>
      <p:ext uri="{BB962C8B-B14F-4D97-AF65-F5344CB8AC3E}">
        <p14:creationId xmlns:p14="http://schemas.microsoft.com/office/powerpoint/2010/main" val="3856015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5EC7B2B-08D1-3B0C-3628-978A1EB1C0CE}"/>
              </a:ext>
            </a:extLst>
          </p:cNvPr>
          <p:cNvGrpSpPr/>
          <p:nvPr/>
        </p:nvGrpSpPr>
        <p:grpSpPr>
          <a:xfrm>
            <a:off x="1705166" y="296609"/>
            <a:ext cx="3079750" cy="2943376"/>
            <a:chOff x="1728712" y="323850"/>
            <a:chExt cx="3566673" cy="3331189"/>
          </a:xfrm>
        </p:grpSpPr>
        <p:pic>
          <p:nvPicPr>
            <p:cNvPr id="4" name="Picture 3" descr="A computer screen with a yellow and red button&#10;&#10;Description automatically generated">
              <a:extLst>
                <a:ext uri="{FF2B5EF4-FFF2-40B4-BE49-F238E27FC236}">
                  <a16:creationId xmlns:a16="http://schemas.microsoft.com/office/drawing/2014/main" id="{5BF9514D-D48B-8F11-C4DF-8B10A8ADB4F6}"/>
                </a:ext>
              </a:extLst>
            </p:cNvPr>
            <p:cNvPicPr>
              <a:picLocks noChangeAspect="1"/>
            </p:cNvPicPr>
            <p:nvPr/>
          </p:nvPicPr>
          <p:blipFill>
            <a:blip r:embed="rId2"/>
            <a:stretch>
              <a:fillRect/>
            </a:stretch>
          </p:blipFill>
          <p:spPr>
            <a:xfrm>
              <a:off x="1936443" y="323850"/>
              <a:ext cx="2800350" cy="2800350"/>
            </a:xfrm>
            <a:prstGeom prst="rect">
              <a:avLst/>
            </a:prstGeom>
          </p:spPr>
        </p:pic>
        <p:sp>
          <p:nvSpPr>
            <p:cNvPr id="8" name="Content Placeholder 2">
              <a:extLst>
                <a:ext uri="{FF2B5EF4-FFF2-40B4-BE49-F238E27FC236}">
                  <a16:creationId xmlns:a16="http://schemas.microsoft.com/office/drawing/2014/main" id="{953DBE41-D5C8-78A9-DC9C-335EBFFB7E0B}"/>
                </a:ext>
              </a:extLst>
            </p:cNvPr>
            <p:cNvSpPr txBox="1">
              <a:spLocks/>
            </p:cNvSpPr>
            <p:nvPr/>
          </p:nvSpPr>
          <p:spPr>
            <a:xfrm>
              <a:off x="1728712" y="3012460"/>
              <a:ext cx="3566673" cy="6425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500" b="1" dirty="0"/>
                <a:t>Desktop Apps</a:t>
              </a:r>
            </a:p>
          </p:txBody>
        </p:sp>
      </p:grpSp>
      <p:grpSp>
        <p:nvGrpSpPr>
          <p:cNvPr id="11" name="Group 10">
            <a:extLst>
              <a:ext uri="{FF2B5EF4-FFF2-40B4-BE49-F238E27FC236}">
                <a16:creationId xmlns:a16="http://schemas.microsoft.com/office/drawing/2014/main" id="{BC259B5A-696B-1CA8-F3F9-B86E0AFF1B22}"/>
              </a:ext>
            </a:extLst>
          </p:cNvPr>
          <p:cNvGrpSpPr/>
          <p:nvPr/>
        </p:nvGrpSpPr>
        <p:grpSpPr>
          <a:xfrm>
            <a:off x="1598136" y="3239985"/>
            <a:ext cx="2999607" cy="3523787"/>
            <a:chOff x="1816713" y="3334213"/>
            <a:chExt cx="2999607" cy="3523787"/>
          </a:xfrm>
        </p:grpSpPr>
        <p:pic>
          <p:nvPicPr>
            <p:cNvPr id="7" name="Picture 6" descr="A cellphone with icons on the screen&#10;&#10;Description automatically generated">
              <a:extLst>
                <a:ext uri="{FF2B5EF4-FFF2-40B4-BE49-F238E27FC236}">
                  <a16:creationId xmlns:a16="http://schemas.microsoft.com/office/drawing/2014/main" id="{D35A7FFA-F257-BBDE-FB09-C68894637975}"/>
                </a:ext>
              </a:extLst>
            </p:cNvPr>
            <p:cNvPicPr>
              <a:picLocks noChangeAspect="1"/>
            </p:cNvPicPr>
            <p:nvPr/>
          </p:nvPicPr>
          <p:blipFill>
            <a:blip r:embed="rId3"/>
            <a:stretch>
              <a:fillRect/>
            </a:stretch>
          </p:blipFill>
          <p:spPr>
            <a:xfrm>
              <a:off x="1816713" y="3334213"/>
              <a:ext cx="2990850" cy="2990850"/>
            </a:xfrm>
            <a:prstGeom prst="rect">
              <a:avLst/>
            </a:prstGeom>
          </p:spPr>
        </p:pic>
        <p:sp>
          <p:nvSpPr>
            <p:cNvPr id="9" name="Content Placeholder 2">
              <a:extLst>
                <a:ext uri="{FF2B5EF4-FFF2-40B4-BE49-F238E27FC236}">
                  <a16:creationId xmlns:a16="http://schemas.microsoft.com/office/drawing/2014/main" id="{94130591-69BB-776A-84ED-8471706C534E}"/>
                </a:ext>
              </a:extLst>
            </p:cNvPr>
            <p:cNvSpPr txBox="1">
              <a:spLocks/>
            </p:cNvSpPr>
            <p:nvPr/>
          </p:nvSpPr>
          <p:spPr>
            <a:xfrm>
              <a:off x="1923743" y="6170971"/>
              <a:ext cx="2892577" cy="6870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b="1" dirty="0"/>
                <a:t>Mobile Apps</a:t>
              </a:r>
            </a:p>
          </p:txBody>
        </p:sp>
      </p:grpSp>
      <p:grpSp>
        <p:nvGrpSpPr>
          <p:cNvPr id="13" name="Group 12">
            <a:extLst>
              <a:ext uri="{FF2B5EF4-FFF2-40B4-BE49-F238E27FC236}">
                <a16:creationId xmlns:a16="http://schemas.microsoft.com/office/drawing/2014/main" id="{B5A2AA27-330A-E50A-71C4-505F4726AD02}"/>
              </a:ext>
            </a:extLst>
          </p:cNvPr>
          <p:cNvGrpSpPr/>
          <p:nvPr/>
        </p:nvGrpSpPr>
        <p:grpSpPr>
          <a:xfrm>
            <a:off x="8133656" y="1343684"/>
            <a:ext cx="2892577" cy="3579606"/>
            <a:chOff x="7947180" y="660399"/>
            <a:chExt cx="2892577" cy="3579606"/>
          </a:xfrm>
        </p:grpSpPr>
        <p:pic>
          <p:nvPicPr>
            <p:cNvPr id="5" name="Picture 4" descr="A blue circular object with red dots&#10;&#10;Description automatically generated">
              <a:extLst>
                <a:ext uri="{FF2B5EF4-FFF2-40B4-BE49-F238E27FC236}">
                  <a16:creationId xmlns:a16="http://schemas.microsoft.com/office/drawing/2014/main" id="{B471CA2A-7CFE-3BF5-382D-28E910023B3D}"/>
                </a:ext>
              </a:extLst>
            </p:cNvPr>
            <p:cNvPicPr>
              <a:picLocks noChangeAspect="1"/>
            </p:cNvPicPr>
            <p:nvPr/>
          </p:nvPicPr>
          <p:blipFill>
            <a:blip r:embed="rId4"/>
            <a:stretch>
              <a:fillRect/>
            </a:stretch>
          </p:blipFill>
          <p:spPr>
            <a:xfrm>
              <a:off x="7947180" y="660399"/>
              <a:ext cx="2892577" cy="2892577"/>
            </a:xfrm>
            <a:prstGeom prst="rect">
              <a:avLst/>
            </a:prstGeom>
          </p:spPr>
        </p:pic>
        <p:sp>
          <p:nvSpPr>
            <p:cNvPr id="12" name="Content Placeholder 2">
              <a:extLst>
                <a:ext uri="{FF2B5EF4-FFF2-40B4-BE49-F238E27FC236}">
                  <a16:creationId xmlns:a16="http://schemas.microsoft.com/office/drawing/2014/main" id="{53A0FA73-8767-CC7A-EE68-A1C453458649}"/>
                </a:ext>
              </a:extLst>
            </p:cNvPr>
            <p:cNvSpPr txBox="1">
              <a:spLocks/>
            </p:cNvSpPr>
            <p:nvPr/>
          </p:nvSpPr>
          <p:spPr>
            <a:xfrm>
              <a:off x="8233083" y="3552976"/>
              <a:ext cx="2320770" cy="6870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b="1" dirty="0"/>
                <a:t>Database</a:t>
              </a:r>
            </a:p>
          </p:txBody>
        </p:sp>
      </p:grpSp>
      <p:pic>
        <p:nvPicPr>
          <p:cNvPr id="22" name="Picture 21" descr="A yellow arrow pointing to the right&#10;&#10;Description automatically generated">
            <a:extLst>
              <a:ext uri="{FF2B5EF4-FFF2-40B4-BE49-F238E27FC236}">
                <a16:creationId xmlns:a16="http://schemas.microsoft.com/office/drawing/2014/main" id="{5A7C00FB-1463-EC65-BE03-DAB184393319}"/>
              </a:ext>
            </a:extLst>
          </p:cNvPr>
          <p:cNvPicPr>
            <a:picLocks noChangeAspect="1"/>
          </p:cNvPicPr>
          <p:nvPr/>
        </p:nvPicPr>
        <p:blipFill>
          <a:blip r:embed="rId5"/>
          <a:stretch>
            <a:fillRect/>
          </a:stretch>
        </p:blipFill>
        <p:spPr>
          <a:xfrm>
            <a:off x="5150270" y="2016395"/>
            <a:ext cx="2825209" cy="2825209"/>
          </a:xfrm>
          <a:prstGeom prst="rect">
            <a:avLst/>
          </a:prstGeom>
        </p:spPr>
      </p:pic>
    </p:spTree>
    <p:extLst>
      <p:ext uri="{BB962C8B-B14F-4D97-AF65-F5344CB8AC3E}">
        <p14:creationId xmlns:p14="http://schemas.microsoft.com/office/powerpoint/2010/main" val="3031061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FEE2087-6074-3ECD-B58C-1B384716F7E6}"/>
              </a:ext>
            </a:extLst>
          </p:cNvPr>
          <p:cNvSpPr txBox="1">
            <a:spLocks/>
          </p:cNvSpPr>
          <p:nvPr/>
        </p:nvSpPr>
        <p:spPr>
          <a:xfrm>
            <a:off x="254000" y="1077852"/>
            <a:ext cx="4476750" cy="520229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500" dirty="0"/>
              <a:t>When we build our own application,</a:t>
            </a:r>
          </a:p>
          <a:p>
            <a:pPr marL="0" indent="0">
              <a:buNone/>
            </a:pPr>
            <a:r>
              <a:rPr lang="en-US" sz="4500" dirty="0"/>
              <a:t>we need to know the </a:t>
            </a:r>
            <a:r>
              <a:rPr lang="en-US" sz="4500" b="1" dirty="0">
                <a:solidFill>
                  <a:srgbClr val="0070C0"/>
                </a:solidFill>
              </a:rPr>
              <a:t>types of data we will use and store in our database</a:t>
            </a:r>
            <a:r>
              <a:rPr lang="en-US" sz="4500" dirty="0"/>
              <a:t>!</a:t>
            </a:r>
          </a:p>
          <a:p>
            <a:pPr marL="0" indent="0">
              <a:buNone/>
            </a:pPr>
            <a:r>
              <a:rPr lang="en-US" sz="4500" dirty="0"/>
              <a:t> </a:t>
            </a:r>
          </a:p>
        </p:txBody>
      </p:sp>
      <p:pic>
        <p:nvPicPr>
          <p:cNvPr id="15" name="Video 14" title="Woman holding her chin">
            <a:hlinkClick r:id="" action="ppaction://media"/>
            <a:extLst>
              <a:ext uri="{FF2B5EF4-FFF2-40B4-BE49-F238E27FC236}">
                <a16:creationId xmlns:a16="http://schemas.microsoft.com/office/drawing/2014/main" id="{72EF619A-804F-5451-AC20-A26504B6C5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87672" y="1636652"/>
            <a:ext cx="6389346" cy="3594006"/>
          </a:xfrm>
          <a:prstGeom prst="rect">
            <a:avLst/>
          </a:prstGeom>
        </p:spPr>
      </p:pic>
      <p:grpSp>
        <p:nvGrpSpPr>
          <p:cNvPr id="20" name="Group 1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1" name="Rectangle 2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244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1" name="Rectangle 2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2">
            <a:extLst>
              <a:ext uri="{FF2B5EF4-FFF2-40B4-BE49-F238E27FC236}">
                <a16:creationId xmlns:a16="http://schemas.microsoft.com/office/drawing/2014/main" id="{BE82E530-9457-8980-D577-5F67AD235D00}"/>
              </a:ext>
            </a:extLst>
          </p:cNvPr>
          <p:cNvSpPr txBox="1">
            <a:spLocks/>
          </p:cNvSpPr>
          <p:nvPr/>
        </p:nvSpPr>
        <p:spPr>
          <a:xfrm>
            <a:off x="902677" y="1205951"/>
            <a:ext cx="10515600" cy="543517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000" dirty="0"/>
              <a:t>We need to </a:t>
            </a:r>
            <a:r>
              <a:rPr lang="en-US" sz="7000" b="1" dirty="0">
                <a:solidFill>
                  <a:srgbClr val="0070C0"/>
                </a:solidFill>
              </a:rPr>
              <a:t>model our data!</a:t>
            </a:r>
          </a:p>
        </p:txBody>
      </p:sp>
    </p:spTree>
    <p:extLst>
      <p:ext uri="{BB962C8B-B14F-4D97-AF65-F5344CB8AC3E}">
        <p14:creationId xmlns:p14="http://schemas.microsoft.com/office/powerpoint/2010/main" val="3465432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solidFill>
                  <a:srgbClr val="002060"/>
                </a:solidFill>
              </a:rPr>
              <a:t>What is Data Modeling?</a:t>
            </a:r>
            <a:endParaRPr lang="en-PH" dirty="0"/>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3800" dirty="0"/>
              <a:t>The process of </a:t>
            </a:r>
            <a:r>
              <a:rPr lang="en-US" sz="3800" b="1" dirty="0">
                <a:solidFill>
                  <a:srgbClr val="0070C0"/>
                </a:solidFill>
              </a:rPr>
              <a:t>capturing the business requirements of a system </a:t>
            </a:r>
            <a:r>
              <a:rPr lang="en-US" sz="3800" dirty="0"/>
              <a:t>or application and </a:t>
            </a:r>
            <a:r>
              <a:rPr lang="en-US" sz="3800" b="1" dirty="0">
                <a:solidFill>
                  <a:srgbClr val="0070C0"/>
                </a:solidFill>
              </a:rPr>
              <a:t>turning them into a database design</a:t>
            </a:r>
            <a:r>
              <a:rPr lang="en-US" sz="3800" dirty="0"/>
              <a:t>.</a:t>
            </a:r>
          </a:p>
        </p:txBody>
      </p:sp>
    </p:spTree>
    <p:extLst>
      <p:ext uri="{BB962C8B-B14F-4D97-AF65-F5344CB8AC3E}">
        <p14:creationId xmlns:p14="http://schemas.microsoft.com/office/powerpoint/2010/main" val="1378524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is Data Modeling?</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3800" dirty="0"/>
              <a:t>The process of conceptualizing and visualizing </a:t>
            </a:r>
            <a:r>
              <a:rPr lang="en-US" sz="3800" b="1" dirty="0">
                <a:solidFill>
                  <a:srgbClr val="0070C0"/>
                </a:solidFill>
              </a:rPr>
              <a:t>how data is captured, stored, and used</a:t>
            </a:r>
            <a:r>
              <a:rPr lang="en-US" sz="3800" dirty="0"/>
              <a:t> </a:t>
            </a:r>
            <a:r>
              <a:rPr lang="en-US" sz="3800" b="1" dirty="0">
                <a:solidFill>
                  <a:srgbClr val="0070C0"/>
                </a:solidFill>
              </a:rPr>
              <a:t>by an organization</a:t>
            </a:r>
            <a:r>
              <a:rPr lang="en-US" sz="3800" dirty="0"/>
              <a:t>.</a:t>
            </a:r>
            <a:endParaRPr lang="en-PH" sz="3800" dirty="0"/>
          </a:p>
        </p:txBody>
      </p:sp>
    </p:spTree>
    <p:extLst>
      <p:ext uri="{BB962C8B-B14F-4D97-AF65-F5344CB8AC3E}">
        <p14:creationId xmlns:p14="http://schemas.microsoft.com/office/powerpoint/2010/main" val="3498051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is Data Modeling?</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In data modeling, you typically define </a:t>
            </a:r>
            <a:r>
              <a:rPr lang="en-US" sz="4000" b="1" dirty="0">
                <a:solidFill>
                  <a:schemeClr val="accent5">
                    <a:lumMod val="75000"/>
                  </a:schemeClr>
                </a:solidFill>
              </a:rPr>
              <a:t>entities</a:t>
            </a:r>
            <a:r>
              <a:rPr lang="en-US" sz="4000" dirty="0"/>
              <a:t> their </a:t>
            </a:r>
            <a:r>
              <a:rPr lang="en-US" sz="4000" b="1" dirty="0">
                <a:solidFill>
                  <a:srgbClr val="00B0F0"/>
                </a:solidFill>
              </a:rPr>
              <a:t>attributes</a:t>
            </a:r>
            <a:r>
              <a:rPr lang="en-US" sz="4000" dirty="0"/>
              <a:t>, and the </a:t>
            </a:r>
            <a:r>
              <a:rPr lang="en-US" sz="4000" b="1" dirty="0">
                <a:solidFill>
                  <a:srgbClr val="00B050"/>
                </a:solidFill>
              </a:rPr>
              <a:t>relationships</a:t>
            </a:r>
            <a:r>
              <a:rPr lang="en-US" sz="4000" dirty="0"/>
              <a:t> between these entities.</a:t>
            </a:r>
            <a:endParaRPr lang="en-PH" sz="4000" dirty="0"/>
          </a:p>
        </p:txBody>
      </p:sp>
    </p:spTree>
    <p:extLst>
      <p:ext uri="{BB962C8B-B14F-4D97-AF65-F5344CB8AC3E}">
        <p14:creationId xmlns:p14="http://schemas.microsoft.com/office/powerpoint/2010/main" val="38597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B1C62098-689A-233E-234F-910AD3106BA2}"/>
              </a:ext>
            </a:extLst>
          </p:cNvPr>
          <p:cNvSpPr/>
          <p:nvPr/>
        </p:nvSpPr>
        <p:spPr>
          <a:xfrm>
            <a:off x="196702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Customer </a:t>
            </a:r>
          </a:p>
        </p:txBody>
      </p:sp>
      <p:sp>
        <p:nvSpPr>
          <p:cNvPr id="9" name="Flowchart: Process 8">
            <a:extLst>
              <a:ext uri="{FF2B5EF4-FFF2-40B4-BE49-F238E27FC236}">
                <a16:creationId xmlns:a16="http://schemas.microsoft.com/office/drawing/2014/main" id="{2373DDD7-C494-BEEC-4471-23DC4D51B903}"/>
              </a:ext>
            </a:extLst>
          </p:cNvPr>
          <p:cNvSpPr/>
          <p:nvPr/>
        </p:nvSpPr>
        <p:spPr>
          <a:xfrm>
            <a:off x="849017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10" name="Flowchart: Decision 9">
            <a:extLst>
              <a:ext uri="{FF2B5EF4-FFF2-40B4-BE49-F238E27FC236}">
                <a16:creationId xmlns:a16="http://schemas.microsoft.com/office/drawing/2014/main" id="{A9C922B7-2667-902D-A27E-1EFDD81A258B}"/>
              </a:ext>
            </a:extLst>
          </p:cNvPr>
          <p:cNvSpPr/>
          <p:nvPr/>
        </p:nvSpPr>
        <p:spPr>
          <a:xfrm>
            <a:off x="5196000" y="1826851"/>
            <a:ext cx="18000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Orders</a:t>
            </a:r>
          </a:p>
        </p:txBody>
      </p:sp>
      <p:sp>
        <p:nvSpPr>
          <p:cNvPr id="7" name="Oval 6">
            <a:extLst>
              <a:ext uri="{FF2B5EF4-FFF2-40B4-BE49-F238E27FC236}">
                <a16:creationId xmlns:a16="http://schemas.microsoft.com/office/drawing/2014/main" id="{95810258-2F5C-3DF9-EC67-7C6F7D224580}"/>
              </a:ext>
            </a:extLst>
          </p:cNvPr>
          <p:cNvSpPr/>
          <p:nvPr/>
        </p:nvSpPr>
        <p:spPr>
          <a:xfrm>
            <a:off x="6462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1" name="Oval 10">
            <a:extLst>
              <a:ext uri="{FF2B5EF4-FFF2-40B4-BE49-F238E27FC236}">
                <a16:creationId xmlns:a16="http://schemas.microsoft.com/office/drawing/2014/main" id="{3B9BD2A7-0571-6F08-823C-8681EE9C3C71}"/>
              </a:ext>
            </a:extLst>
          </p:cNvPr>
          <p:cNvSpPr/>
          <p:nvPr/>
        </p:nvSpPr>
        <p:spPr>
          <a:xfrm>
            <a:off x="34533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Email</a:t>
            </a:r>
          </a:p>
        </p:txBody>
      </p:sp>
      <p:sp>
        <p:nvSpPr>
          <p:cNvPr id="12" name="Oval 11">
            <a:extLst>
              <a:ext uri="{FF2B5EF4-FFF2-40B4-BE49-F238E27FC236}">
                <a16:creationId xmlns:a16="http://schemas.microsoft.com/office/drawing/2014/main" id="{0EF269AE-3988-FC71-9F71-CCF5BE140E18}"/>
              </a:ext>
            </a:extLst>
          </p:cNvPr>
          <p:cNvSpPr/>
          <p:nvPr/>
        </p:nvSpPr>
        <p:spPr>
          <a:xfrm>
            <a:off x="70736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3" name="Oval 12">
            <a:extLst>
              <a:ext uri="{FF2B5EF4-FFF2-40B4-BE49-F238E27FC236}">
                <a16:creationId xmlns:a16="http://schemas.microsoft.com/office/drawing/2014/main" id="{E4736023-9AA0-9996-EF85-FD7C11EC57C3}"/>
              </a:ext>
            </a:extLst>
          </p:cNvPr>
          <p:cNvSpPr/>
          <p:nvPr/>
        </p:nvSpPr>
        <p:spPr>
          <a:xfrm>
            <a:off x="98808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Price</a:t>
            </a:r>
          </a:p>
        </p:txBody>
      </p:sp>
      <p:cxnSp>
        <p:nvCxnSpPr>
          <p:cNvPr id="15" name="Straight Connector 14">
            <a:extLst>
              <a:ext uri="{FF2B5EF4-FFF2-40B4-BE49-F238E27FC236}">
                <a16:creationId xmlns:a16="http://schemas.microsoft.com/office/drawing/2014/main" id="{B7005DFE-377B-A25F-689E-E36AA33FD2E1}"/>
              </a:ext>
            </a:extLst>
          </p:cNvPr>
          <p:cNvCxnSpPr>
            <a:cxnSpLocks/>
            <a:stCxn id="6" idx="3"/>
            <a:endCxn id="10" idx="1"/>
          </p:cNvCxnSpPr>
          <p:nvPr/>
        </p:nvCxnSpPr>
        <p:spPr>
          <a:xfrm>
            <a:off x="3767025" y="27268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750D363-FCB8-1828-417D-4DDB0C45F2A6}"/>
              </a:ext>
            </a:extLst>
          </p:cNvPr>
          <p:cNvCxnSpPr>
            <a:cxnSpLocks/>
            <a:stCxn id="10" idx="3"/>
            <a:endCxn id="9" idx="1"/>
          </p:cNvCxnSpPr>
          <p:nvPr/>
        </p:nvCxnSpPr>
        <p:spPr>
          <a:xfrm>
            <a:off x="6996000" y="2726851"/>
            <a:ext cx="14941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F3616C0-46FC-72E0-095E-DF97021CA517}"/>
              </a:ext>
            </a:extLst>
          </p:cNvPr>
          <p:cNvCxnSpPr>
            <a:cxnSpLocks/>
            <a:stCxn id="6" idx="2"/>
            <a:endCxn id="7" idx="0"/>
          </p:cNvCxnSpPr>
          <p:nvPr/>
        </p:nvCxnSpPr>
        <p:spPr>
          <a:xfrm flipH="1">
            <a:off x="1546225" y="3086851"/>
            <a:ext cx="13208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B3282D5-1392-C596-EDB8-FB615B75E3AD}"/>
              </a:ext>
            </a:extLst>
          </p:cNvPr>
          <p:cNvCxnSpPr>
            <a:cxnSpLocks/>
            <a:stCxn id="6" idx="2"/>
            <a:endCxn id="11" idx="0"/>
          </p:cNvCxnSpPr>
          <p:nvPr/>
        </p:nvCxnSpPr>
        <p:spPr>
          <a:xfrm>
            <a:off x="2867025" y="3086851"/>
            <a:ext cx="14863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33D0C53-97FC-977D-9DEE-6BA92B9E8ED7}"/>
              </a:ext>
            </a:extLst>
          </p:cNvPr>
          <p:cNvCxnSpPr>
            <a:cxnSpLocks/>
            <a:stCxn id="12" idx="0"/>
            <a:endCxn id="9" idx="2"/>
          </p:cNvCxnSpPr>
          <p:nvPr/>
        </p:nvCxnSpPr>
        <p:spPr>
          <a:xfrm flipV="1">
            <a:off x="7973675" y="3086851"/>
            <a:ext cx="14165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B55DDF3-9D21-23A7-9F11-F5135BB7131E}"/>
              </a:ext>
            </a:extLst>
          </p:cNvPr>
          <p:cNvCxnSpPr>
            <a:cxnSpLocks/>
            <a:stCxn id="13" idx="0"/>
            <a:endCxn id="9" idx="2"/>
          </p:cNvCxnSpPr>
          <p:nvPr/>
        </p:nvCxnSpPr>
        <p:spPr>
          <a:xfrm flipH="1" flipV="1">
            <a:off x="9390175" y="3086851"/>
            <a:ext cx="13906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9EC25C96-02D4-8F20-D494-11145F284466}"/>
              </a:ext>
            </a:extLst>
          </p:cNvPr>
          <p:cNvSpPr txBox="1"/>
          <p:nvPr/>
        </p:nvSpPr>
        <p:spPr>
          <a:xfrm>
            <a:off x="247172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49" name="TextBox 48">
            <a:extLst>
              <a:ext uri="{FF2B5EF4-FFF2-40B4-BE49-F238E27FC236}">
                <a16:creationId xmlns:a16="http://schemas.microsoft.com/office/drawing/2014/main" id="{1B5E3860-7D3C-E53F-B18D-FA5F821C4D33}"/>
              </a:ext>
            </a:extLst>
          </p:cNvPr>
          <p:cNvSpPr txBox="1"/>
          <p:nvPr/>
        </p:nvSpPr>
        <p:spPr>
          <a:xfrm>
            <a:off x="899487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50" name="TextBox 49">
            <a:extLst>
              <a:ext uri="{FF2B5EF4-FFF2-40B4-BE49-F238E27FC236}">
                <a16:creationId xmlns:a16="http://schemas.microsoft.com/office/drawing/2014/main" id="{1CFB461D-2726-C0D3-386F-51E052751492}"/>
              </a:ext>
            </a:extLst>
          </p:cNvPr>
          <p:cNvSpPr txBox="1"/>
          <p:nvPr/>
        </p:nvSpPr>
        <p:spPr>
          <a:xfrm>
            <a:off x="922324"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51" name="TextBox 50">
            <a:extLst>
              <a:ext uri="{FF2B5EF4-FFF2-40B4-BE49-F238E27FC236}">
                <a16:creationId xmlns:a16="http://schemas.microsoft.com/office/drawing/2014/main" id="{BF5CCDAC-16B4-A7E7-329F-5B8976C7E1F1}"/>
              </a:ext>
            </a:extLst>
          </p:cNvPr>
          <p:cNvSpPr txBox="1"/>
          <p:nvPr/>
        </p:nvSpPr>
        <p:spPr>
          <a:xfrm>
            <a:off x="379553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52" name="TextBox 51">
            <a:extLst>
              <a:ext uri="{FF2B5EF4-FFF2-40B4-BE49-F238E27FC236}">
                <a16:creationId xmlns:a16="http://schemas.microsoft.com/office/drawing/2014/main" id="{4B672D22-5FA7-3F3F-0652-51E6203C0501}"/>
              </a:ext>
            </a:extLst>
          </p:cNvPr>
          <p:cNvSpPr txBox="1"/>
          <p:nvPr/>
        </p:nvSpPr>
        <p:spPr>
          <a:xfrm>
            <a:off x="7374485"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53" name="TextBox 52">
            <a:extLst>
              <a:ext uri="{FF2B5EF4-FFF2-40B4-BE49-F238E27FC236}">
                <a16:creationId xmlns:a16="http://schemas.microsoft.com/office/drawing/2014/main" id="{2323097A-7068-78D2-4291-D41021261EE8}"/>
              </a:ext>
            </a:extLst>
          </p:cNvPr>
          <p:cNvSpPr txBox="1"/>
          <p:nvPr/>
        </p:nvSpPr>
        <p:spPr>
          <a:xfrm>
            <a:off x="1022298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54" name="TextBox 53">
            <a:extLst>
              <a:ext uri="{FF2B5EF4-FFF2-40B4-BE49-F238E27FC236}">
                <a16:creationId xmlns:a16="http://schemas.microsoft.com/office/drawing/2014/main" id="{F395C100-E6C2-A2C8-35C0-DC48B6845CDB}"/>
              </a:ext>
            </a:extLst>
          </p:cNvPr>
          <p:cNvSpPr txBox="1"/>
          <p:nvPr/>
        </p:nvSpPr>
        <p:spPr>
          <a:xfrm>
            <a:off x="5339959" y="1356169"/>
            <a:ext cx="1512081" cy="369332"/>
          </a:xfrm>
          <a:prstGeom prst="rect">
            <a:avLst/>
          </a:prstGeom>
          <a:noFill/>
          <a:ln>
            <a:solidFill>
              <a:schemeClr val="tx1"/>
            </a:solidFill>
          </a:ln>
        </p:spPr>
        <p:txBody>
          <a:bodyPr wrap="none" rtlCol="0">
            <a:spAutoFit/>
          </a:bodyPr>
          <a:lstStyle/>
          <a:p>
            <a:r>
              <a:rPr lang="en-PH" b="1" dirty="0"/>
              <a:t>Relationship</a:t>
            </a:r>
          </a:p>
        </p:txBody>
      </p:sp>
    </p:spTree>
    <p:extLst>
      <p:ext uri="{BB962C8B-B14F-4D97-AF65-F5344CB8AC3E}">
        <p14:creationId xmlns:p14="http://schemas.microsoft.com/office/powerpoint/2010/main" val="226449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7" grpId="0" animBg="1"/>
      <p:bldP spid="11" grpId="0" animBg="1"/>
      <p:bldP spid="12" grpId="0" animBg="1"/>
      <p:bldP spid="13" grpId="0" animBg="1"/>
      <p:bldP spid="48" grpId="0" animBg="1"/>
      <p:bldP spid="49" grpId="0" animBg="1"/>
      <p:bldP spid="50" grpId="0" animBg="1"/>
      <p:bldP spid="51" grpId="0" animBg="1"/>
      <p:bldP spid="52" grpId="0" animBg="1"/>
      <p:bldP spid="53" grpId="0" animBg="1"/>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are Entities?</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Entities are the </a:t>
            </a:r>
            <a:r>
              <a:rPr lang="en-US" sz="4000" b="1" dirty="0">
                <a:solidFill>
                  <a:srgbClr val="0070C0"/>
                </a:solidFill>
              </a:rPr>
              <a:t>objects</a:t>
            </a:r>
            <a:r>
              <a:rPr lang="en-US" sz="4000" dirty="0"/>
              <a:t> or </a:t>
            </a:r>
            <a:r>
              <a:rPr lang="en-US" sz="4000" b="1" dirty="0">
                <a:solidFill>
                  <a:srgbClr val="0070C0"/>
                </a:solidFill>
              </a:rPr>
              <a:t>concepts</a:t>
            </a:r>
            <a:r>
              <a:rPr lang="en-US" sz="4000" dirty="0"/>
              <a:t> for which data is collected. </a:t>
            </a:r>
          </a:p>
          <a:p>
            <a:pPr marL="0" indent="0">
              <a:buNone/>
            </a:pPr>
            <a:endParaRPr lang="en-US" sz="4000" dirty="0"/>
          </a:p>
          <a:p>
            <a:pPr marL="0" indent="0">
              <a:buNone/>
            </a:pPr>
            <a:r>
              <a:rPr lang="en-US" sz="4000" dirty="0"/>
              <a:t>In database terms, </a:t>
            </a:r>
            <a:r>
              <a:rPr lang="en-US" sz="4000" b="1" dirty="0">
                <a:solidFill>
                  <a:srgbClr val="0070C0"/>
                </a:solidFill>
              </a:rPr>
              <a:t>entities usually become tables</a:t>
            </a:r>
            <a:r>
              <a:rPr lang="en-US" sz="4000" dirty="0"/>
              <a:t>. </a:t>
            </a:r>
          </a:p>
        </p:txBody>
      </p:sp>
    </p:spTree>
    <p:extLst>
      <p:ext uri="{BB962C8B-B14F-4D97-AF65-F5344CB8AC3E}">
        <p14:creationId xmlns:p14="http://schemas.microsoft.com/office/powerpoint/2010/main" val="3597819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are Entities?</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They represent real-world objects or concepts that are of interest to a business or organization, such as </a:t>
            </a:r>
            <a:r>
              <a:rPr lang="en-US" sz="4000" b="1" dirty="0">
                <a:solidFill>
                  <a:srgbClr val="0070C0"/>
                </a:solidFill>
              </a:rPr>
              <a:t>customers</a:t>
            </a:r>
            <a:r>
              <a:rPr lang="en-US" sz="4000" dirty="0"/>
              <a:t>, </a:t>
            </a:r>
            <a:r>
              <a:rPr lang="en-US" sz="4000" b="1" dirty="0">
                <a:solidFill>
                  <a:srgbClr val="0070C0"/>
                </a:solidFill>
              </a:rPr>
              <a:t>products</a:t>
            </a:r>
            <a:r>
              <a:rPr lang="en-US" sz="4000" dirty="0"/>
              <a:t>, or </a:t>
            </a:r>
            <a:r>
              <a:rPr lang="en-US" sz="4000" b="1" dirty="0">
                <a:solidFill>
                  <a:srgbClr val="0070C0"/>
                </a:solidFill>
              </a:rPr>
              <a:t>orders</a:t>
            </a:r>
            <a:r>
              <a:rPr lang="en-US" sz="4000" dirty="0"/>
              <a:t>. </a:t>
            </a:r>
          </a:p>
        </p:txBody>
      </p:sp>
    </p:spTree>
    <p:extLst>
      <p:ext uri="{BB962C8B-B14F-4D97-AF65-F5344CB8AC3E}">
        <p14:creationId xmlns:p14="http://schemas.microsoft.com/office/powerpoint/2010/main" val="395651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9AB3F01-B55F-9A63-14C3-6FC44C166E39}"/>
              </a:ext>
            </a:extLst>
          </p:cNvPr>
          <p:cNvSpPr txBox="1">
            <a:spLocks/>
          </p:cNvSpPr>
          <p:nvPr/>
        </p:nvSpPr>
        <p:spPr>
          <a:xfrm>
            <a:off x="838200" y="2286869"/>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85800" indent="-685800" algn="l">
              <a:buFont typeface="Wingdings" pitchFamily="2" charset="2"/>
              <a:buChar char="Ø"/>
            </a:pPr>
            <a:r>
              <a:rPr lang="en-US" sz="3500" b="1" dirty="0"/>
              <a:t>Recap of Database and Database Management System</a:t>
            </a:r>
          </a:p>
          <a:p>
            <a:pPr marL="685800" indent="-685800" algn="l">
              <a:buFont typeface="Wingdings" pitchFamily="2" charset="2"/>
              <a:buChar char="Ø"/>
            </a:pPr>
            <a:r>
              <a:rPr lang="en-US" sz="3500" b="1" dirty="0">
                <a:solidFill>
                  <a:schemeClr val="tx1">
                    <a:lumMod val="50000"/>
                    <a:lumOff val="50000"/>
                  </a:schemeClr>
                </a:solidFill>
              </a:rPr>
              <a:t>What is Data Modeling?</a:t>
            </a:r>
          </a:p>
          <a:p>
            <a:pPr marL="685800" indent="-685800" algn="l">
              <a:buFont typeface="Wingdings" pitchFamily="2" charset="2"/>
              <a:buChar char="Ø"/>
            </a:pPr>
            <a:endParaRPr lang="en-US" sz="3500" dirty="0">
              <a:solidFill>
                <a:schemeClr val="tx1">
                  <a:lumMod val="50000"/>
                  <a:lumOff val="50000"/>
                </a:schemeClr>
              </a:solidFill>
            </a:endParaRPr>
          </a:p>
        </p:txBody>
      </p:sp>
      <p:sp>
        <p:nvSpPr>
          <p:cNvPr id="2" name="Title 1">
            <a:extLst>
              <a:ext uri="{FF2B5EF4-FFF2-40B4-BE49-F238E27FC236}">
                <a16:creationId xmlns:a16="http://schemas.microsoft.com/office/drawing/2014/main" id="{EDF040CE-CACD-0DC8-2221-0DE503F00D88}"/>
              </a:ext>
            </a:extLst>
          </p:cNvPr>
          <p:cNvSpPr txBox="1">
            <a:spLocks/>
          </p:cNvSpPr>
          <p:nvPr/>
        </p:nvSpPr>
        <p:spPr>
          <a:xfrm>
            <a:off x="838199" y="826369"/>
            <a:ext cx="1097404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US" dirty="0">
                <a:solidFill>
                  <a:srgbClr val="32418C"/>
                </a:solidFill>
              </a:rPr>
              <a:t>Outline</a:t>
            </a:r>
          </a:p>
        </p:txBody>
      </p:sp>
    </p:spTree>
    <p:extLst>
      <p:ext uri="{BB962C8B-B14F-4D97-AF65-F5344CB8AC3E}">
        <p14:creationId xmlns:p14="http://schemas.microsoft.com/office/powerpoint/2010/main" val="3611571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are Entities?</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Entities are the </a:t>
            </a:r>
            <a:r>
              <a:rPr lang="en-US" sz="4000" b="1" dirty="0">
                <a:solidFill>
                  <a:srgbClr val="0070C0"/>
                </a:solidFill>
              </a:rPr>
              <a:t>building blocks of a data model </a:t>
            </a:r>
            <a:r>
              <a:rPr lang="en-US" sz="4000" dirty="0"/>
              <a:t>and are used to define the structure of data.</a:t>
            </a:r>
            <a:endParaRPr lang="en-PH" sz="4000" dirty="0"/>
          </a:p>
        </p:txBody>
      </p:sp>
    </p:spTree>
    <p:extLst>
      <p:ext uri="{BB962C8B-B14F-4D97-AF65-F5344CB8AC3E}">
        <p14:creationId xmlns:p14="http://schemas.microsoft.com/office/powerpoint/2010/main" val="1540086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B1C62098-689A-233E-234F-910AD3106BA2}"/>
              </a:ext>
            </a:extLst>
          </p:cNvPr>
          <p:cNvSpPr/>
          <p:nvPr/>
        </p:nvSpPr>
        <p:spPr>
          <a:xfrm>
            <a:off x="196702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User </a:t>
            </a:r>
          </a:p>
        </p:txBody>
      </p:sp>
      <p:sp>
        <p:nvSpPr>
          <p:cNvPr id="9" name="Flowchart: Process 8">
            <a:extLst>
              <a:ext uri="{FF2B5EF4-FFF2-40B4-BE49-F238E27FC236}">
                <a16:creationId xmlns:a16="http://schemas.microsoft.com/office/drawing/2014/main" id="{2373DDD7-C494-BEEC-4471-23DC4D51B903}"/>
              </a:ext>
            </a:extLst>
          </p:cNvPr>
          <p:cNvSpPr/>
          <p:nvPr/>
        </p:nvSpPr>
        <p:spPr>
          <a:xfrm>
            <a:off x="849017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Entities in an Online Store App</a:t>
            </a:r>
          </a:p>
        </p:txBody>
      </p:sp>
      <p:sp>
        <p:nvSpPr>
          <p:cNvPr id="3" name="Flowchart: Process 2">
            <a:extLst>
              <a:ext uri="{FF2B5EF4-FFF2-40B4-BE49-F238E27FC236}">
                <a16:creationId xmlns:a16="http://schemas.microsoft.com/office/drawing/2014/main" id="{78DB2CBC-F938-9D4D-A517-D3C756692314}"/>
              </a:ext>
            </a:extLst>
          </p:cNvPr>
          <p:cNvSpPr/>
          <p:nvPr/>
        </p:nvSpPr>
        <p:spPr>
          <a:xfrm>
            <a:off x="1967025" y="34908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Category </a:t>
            </a:r>
          </a:p>
        </p:txBody>
      </p:sp>
      <p:sp>
        <p:nvSpPr>
          <p:cNvPr id="4" name="Flowchart: Process 3">
            <a:extLst>
              <a:ext uri="{FF2B5EF4-FFF2-40B4-BE49-F238E27FC236}">
                <a16:creationId xmlns:a16="http://schemas.microsoft.com/office/drawing/2014/main" id="{E55ACD51-408B-732A-9D4E-1A41A7767387}"/>
              </a:ext>
            </a:extLst>
          </p:cNvPr>
          <p:cNvSpPr/>
          <p:nvPr/>
        </p:nvSpPr>
        <p:spPr>
          <a:xfrm>
            <a:off x="8490175" y="34908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Order</a:t>
            </a:r>
          </a:p>
        </p:txBody>
      </p:sp>
      <p:sp>
        <p:nvSpPr>
          <p:cNvPr id="5" name="Flowchart: Process 4">
            <a:extLst>
              <a:ext uri="{FF2B5EF4-FFF2-40B4-BE49-F238E27FC236}">
                <a16:creationId xmlns:a16="http://schemas.microsoft.com/office/drawing/2014/main" id="{D4A0904F-8F2D-9A5F-AD9E-EFD85260DED4}"/>
              </a:ext>
            </a:extLst>
          </p:cNvPr>
          <p:cNvSpPr/>
          <p:nvPr/>
        </p:nvSpPr>
        <p:spPr>
          <a:xfrm>
            <a:off x="1967025" y="45322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Cart  </a:t>
            </a:r>
          </a:p>
        </p:txBody>
      </p:sp>
      <p:sp>
        <p:nvSpPr>
          <p:cNvPr id="8" name="Flowchart: Process 7">
            <a:extLst>
              <a:ext uri="{FF2B5EF4-FFF2-40B4-BE49-F238E27FC236}">
                <a16:creationId xmlns:a16="http://schemas.microsoft.com/office/drawing/2014/main" id="{214EB2E5-607F-8D6A-369D-607C3FA184CD}"/>
              </a:ext>
            </a:extLst>
          </p:cNvPr>
          <p:cNvSpPr/>
          <p:nvPr/>
        </p:nvSpPr>
        <p:spPr>
          <a:xfrm>
            <a:off x="8490175" y="45322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Cart Item </a:t>
            </a:r>
          </a:p>
        </p:txBody>
      </p:sp>
      <p:sp>
        <p:nvSpPr>
          <p:cNvPr id="14" name="Flowchart: Process 13">
            <a:extLst>
              <a:ext uri="{FF2B5EF4-FFF2-40B4-BE49-F238E27FC236}">
                <a16:creationId xmlns:a16="http://schemas.microsoft.com/office/drawing/2014/main" id="{FA9F5F33-82A2-E5B7-5019-D0FB52B6E434}"/>
              </a:ext>
            </a:extLst>
          </p:cNvPr>
          <p:cNvSpPr/>
          <p:nvPr/>
        </p:nvSpPr>
        <p:spPr>
          <a:xfrm>
            <a:off x="1967025" y="567163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Review</a:t>
            </a:r>
          </a:p>
        </p:txBody>
      </p:sp>
      <p:sp>
        <p:nvSpPr>
          <p:cNvPr id="16" name="Flowchart: Process 15">
            <a:extLst>
              <a:ext uri="{FF2B5EF4-FFF2-40B4-BE49-F238E27FC236}">
                <a16:creationId xmlns:a16="http://schemas.microsoft.com/office/drawing/2014/main" id="{2A52FFDB-C7F9-8B75-6778-7331B4A3E1F7}"/>
              </a:ext>
            </a:extLst>
          </p:cNvPr>
          <p:cNvSpPr/>
          <p:nvPr/>
        </p:nvSpPr>
        <p:spPr>
          <a:xfrm>
            <a:off x="8490175" y="567163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Discount</a:t>
            </a:r>
          </a:p>
        </p:txBody>
      </p:sp>
    </p:spTree>
    <p:extLst>
      <p:ext uri="{BB962C8B-B14F-4D97-AF65-F5344CB8AC3E}">
        <p14:creationId xmlns:p14="http://schemas.microsoft.com/office/powerpoint/2010/main" val="130130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3" grpId="0" animBg="1"/>
      <p:bldP spid="4" grpId="0" animBg="1"/>
      <p:bldP spid="5" grpId="0" animBg="1"/>
      <p:bldP spid="8" grpId="0" animBg="1"/>
      <p:bldP spid="14"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are Attributes?</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Attributes are the </a:t>
            </a:r>
            <a:r>
              <a:rPr lang="en-US" sz="4000" b="1" dirty="0">
                <a:solidFill>
                  <a:srgbClr val="0070C0"/>
                </a:solidFill>
              </a:rPr>
              <a:t>properties</a:t>
            </a:r>
            <a:r>
              <a:rPr lang="en-US" sz="4000" dirty="0"/>
              <a:t> that define an entity. </a:t>
            </a:r>
          </a:p>
          <a:p>
            <a:pPr marL="0" indent="0">
              <a:buNone/>
            </a:pPr>
            <a:endParaRPr lang="en-US" sz="4000" dirty="0"/>
          </a:p>
          <a:p>
            <a:pPr marL="0" indent="0">
              <a:buNone/>
            </a:pPr>
            <a:r>
              <a:rPr lang="en-US" sz="4000" dirty="0"/>
              <a:t>They describe the </a:t>
            </a:r>
            <a:r>
              <a:rPr lang="en-US" sz="4000" b="1" dirty="0">
                <a:solidFill>
                  <a:srgbClr val="0070C0"/>
                </a:solidFill>
              </a:rPr>
              <a:t>characteristics</a:t>
            </a:r>
            <a:r>
              <a:rPr lang="en-US" sz="4000" dirty="0"/>
              <a:t> of an entity, such as a customer's </a:t>
            </a:r>
            <a:r>
              <a:rPr lang="en-US" sz="4000" b="1" dirty="0"/>
              <a:t>name</a:t>
            </a:r>
            <a:r>
              <a:rPr lang="en-US" sz="4000" dirty="0"/>
              <a:t>, </a:t>
            </a:r>
            <a:r>
              <a:rPr lang="en-US" sz="4000" b="1" dirty="0"/>
              <a:t>address</a:t>
            </a:r>
            <a:r>
              <a:rPr lang="en-US" sz="4000" dirty="0"/>
              <a:t>, or </a:t>
            </a:r>
            <a:r>
              <a:rPr lang="en-US" sz="4000" b="1" dirty="0"/>
              <a:t>age</a:t>
            </a:r>
            <a:endParaRPr lang="en-PH" sz="4000" b="1" dirty="0"/>
          </a:p>
        </p:txBody>
      </p:sp>
    </p:spTree>
    <p:extLst>
      <p:ext uri="{BB962C8B-B14F-4D97-AF65-F5344CB8AC3E}">
        <p14:creationId xmlns:p14="http://schemas.microsoft.com/office/powerpoint/2010/main" val="253872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Attributes of a User Entity</a:t>
            </a:r>
          </a:p>
        </p:txBody>
      </p:sp>
      <p:sp>
        <p:nvSpPr>
          <p:cNvPr id="4" name="Flowchart: Process 3">
            <a:extLst>
              <a:ext uri="{FF2B5EF4-FFF2-40B4-BE49-F238E27FC236}">
                <a16:creationId xmlns:a16="http://schemas.microsoft.com/office/drawing/2014/main" id="{E55ACD51-408B-732A-9D4E-1A41A7767387}"/>
              </a:ext>
            </a:extLst>
          </p:cNvPr>
          <p:cNvSpPr/>
          <p:nvPr/>
        </p:nvSpPr>
        <p:spPr>
          <a:xfrm>
            <a:off x="5494450" y="3429000"/>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User</a:t>
            </a:r>
          </a:p>
        </p:txBody>
      </p:sp>
      <p:sp>
        <p:nvSpPr>
          <p:cNvPr id="7" name="Oval 6">
            <a:extLst>
              <a:ext uri="{FF2B5EF4-FFF2-40B4-BE49-F238E27FC236}">
                <a16:creationId xmlns:a16="http://schemas.microsoft.com/office/drawing/2014/main" id="{DE053650-AB4A-69A9-924B-D6ED0EA3AA80}"/>
              </a:ext>
            </a:extLst>
          </p:cNvPr>
          <p:cNvSpPr/>
          <p:nvPr/>
        </p:nvSpPr>
        <p:spPr>
          <a:xfrm>
            <a:off x="3612750" y="47730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0" name="Oval 9">
            <a:extLst>
              <a:ext uri="{FF2B5EF4-FFF2-40B4-BE49-F238E27FC236}">
                <a16:creationId xmlns:a16="http://schemas.microsoft.com/office/drawing/2014/main" id="{1E2A6694-D64B-9A67-938B-ABC6822A9521}"/>
              </a:ext>
            </a:extLst>
          </p:cNvPr>
          <p:cNvSpPr/>
          <p:nvPr/>
        </p:nvSpPr>
        <p:spPr>
          <a:xfrm>
            <a:off x="7294450" y="47730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Email</a:t>
            </a:r>
          </a:p>
        </p:txBody>
      </p:sp>
      <p:cxnSp>
        <p:nvCxnSpPr>
          <p:cNvPr id="11" name="Straight Connector 10">
            <a:extLst>
              <a:ext uri="{FF2B5EF4-FFF2-40B4-BE49-F238E27FC236}">
                <a16:creationId xmlns:a16="http://schemas.microsoft.com/office/drawing/2014/main" id="{E10077F6-80E2-77B2-8A07-7C0EE324D4BD}"/>
              </a:ext>
            </a:extLst>
          </p:cNvPr>
          <p:cNvCxnSpPr>
            <a:cxnSpLocks/>
            <a:stCxn id="4" idx="2"/>
            <a:endCxn id="7" idx="0"/>
          </p:cNvCxnSpPr>
          <p:nvPr/>
        </p:nvCxnSpPr>
        <p:spPr>
          <a:xfrm flipH="1">
            <a:off x="4512750" y="4149000"/>
            <a:ext cx="1881700" cy="62402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A8D3759-D5D9-0B52-3518-827467B75798}"/>
              </a:ext>
            </a:extLst>
          </p:cNvPr>
          <p:cNvCxnSpPr>
            <a:cxnSpLocks/>
          </p:cNvCxnSpPr>
          <p:nvPr/>
        </p:nvCxnSpPr>
        <p:spPr>
          <a:xfrm>
            <a:off x="6394450" y="4159758"/>
            <a:ext cx="1800000" cy="62402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BAB4048D-BA1E-EB86-19B2-CD86CD7099C0}"/>
              </a:ext>
            </a:extLst>
          </p:cNvPr>
          <p:cNvSpPr/>
          <p:nvPr/>
        </p:nvSpPr>
        <p:spPr>
          <a:xfrm>
            <a:off x="3612750" y="2130218"/>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Age</a:t>
            </a:r>
          </a:p>
        </p:txBody>
      </p:sp>
      <p:sp>
        <p:nvSpPr>
          <p:cNvPr id="18" name="Oval 17">
            <a:extLst>
              <a:ext uri="{FF2B5EF4-FFF2-40B4-BE49-F238E27FC236}">
                <a16:creationId xmlns:a16="http://schemas.microsoft.com/office/drawing/2014/main" id="{0CCA477A-8398-10E2-EEE4-DD03EEBE9660}"/>
              </a:ext>
            </a:extLst>
          </p:cNvPr>
          <p:cNvSpPr/>
          <p:nvPr/>
        </p:nvSpPr>
        <p:spPr>
          <a:xfrm>
            <a:off x="7294450" y="2167665"/>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Date of Birth</a:t>
            </a:r>
          </a:p>
        </p:txBody>
      </p:sp>
      <p:cxnSp>
        <p:nvCxnSpPr>
          <p:cNvPr id="19" name="Straight Connector 18">
            <a:extLst>
              <a:ext uri="{FF2B5EF4-FFF2-40B4-BE49-F238E27FC236}">
                <a16:creationId xmlns:a16="http://schemas.microsoft.com/office/drawing/2014/main" id="{1CD9B983-CF02-921A-8CC1-8404A22D032F}"/>
              </a:ext>
            </a:extLst>
          </p:cNvPr>
          <p:cNvCxnSpPr>
            <a:cxnSpLocks/>
            <a:stCxn id="17" idx="4"/>
            <a:endCxn id="4" idx="0"/>
          </p:cNvCxnSpPr>
          <p:nvPr/>
        </p:nvCxnSpPr>
        <p:spPr>
          <a:xfrm>
            <a:off x="4512750" y="3044618"/>
            <a:ext cx="1881700" cy="38438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FF2AD41-E05E-4200-C51C-ACDB42536C64}"/>
              </a:ext>
            </a:extLst>
          </p:cNvPr>
          <p:cNvCxnSpPr>
            <a:cxnSpLocks/>
            <a:stCxn id="18" idx="4"/>
            <a:endCxn id="4" idx="0"/>
          </p:cNvCxnSpPr>
          <p:nvPr/>
        </p:nvCxnSpPr>
        <p:spPr>
          <a:xfrm flipH="1">
            <a:off x="6394450" y="3082065"/>
            <a:ext cx="1800000" cy="34693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60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Attributes of an Order Entity</a:t>
            </a:r>
          </a:p>
        </p:txBody>
      </p:sp>
      <p:sp>
        <p:nvSpPr>
          <p:cNvPr id="4" name="Flowchart: Process 3">
            <a:extLst>
              <a:ext uri="{FF2B5EF4-FFF2-40B4-BE49-F238E27FC236}">
                <a16:creationId xmlns:a16="http://schemas.microsoft.com/office/drawing/2014/main" id="{E55ACD51-408B-732A-9D4E-1A41A7767387}"/>
              </a:ext>
            </a:extLst>
          </p:cNvPr>
          <p:cNvSpPr/>
          <p:nvPr/>
        </p:nvSpPr>
        <p:spPr>
          <a:xfrm>
            <a:off x="5107100" y="38591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Order</a:t>
            </a:r>
          </a:p>
        </p:txBody>
      </p:sp>
      <p:sp>
        <p:nvSpPr>
          <p:cNvPr id="7" name="Oval 6">
            <a:extLst>
              <a:ext uri="{FF2B5EF4-FFF2-40B4-BE49-F238E27FC236}">
                <a16:creationId xmlns:a16="http://schemas.microsoft.com/office/drawing/2014/main" id="{DE053650-AB4A-69A9-924B-D6ED0EA3AA80}"/>
              </a:ext>
            </a:extLst>
          </p:cNvPr>
          <p:cNvSpPr/>
          <p:nvPr/>
        </p:nvSpPr>
        <p:spPr>
          <a:xfrm>
            <a:off x="2621075" y="54143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Order Date</a:t>
            </a:r>
          </a:p>
        </p:txBody>
      </p:sp>
      <p:sp>
        <p:nvSpPr>
          <p:cNvPr id="10" name="Oval 9">
            <a:extLst>
              <a:ext uri="{FF2B5EF4-FFF2-40B4-BE49-F238E27FC236}">
                <a16:creationId xmlns:a16="http://schemas.microsoft.com/office/drawing/2014/main" id="{1E2A6694-D64B-9A67-938B-ABC6822A9521}"/>
              </a:ext>
            </a:extLst>
          </p:cNvPr>
          <p:cNvSpPr/>
          <p:nvPr/>
        </p:nvSpPr>
        <p:spPr>
          <a:xfrm>
            <a:off x="7276075" y="54143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Order Amount</a:t>
            </a:r>
          </a:p>
        </p:txBody>
      </p:sp>
      <p:cxnSp>
        <p:nvCxnSpPr>
          <p:cNvPr id="11" name="Straight Connector 10">
            <a:extLst>
              <a:ext uri="{FF2B5EF4-FFF2-40B4-BE49-F238E27FC236}">
                <a16:creationId xmlns:a16="http://schemas.microsoft.com/office/drawing/2014/main" id="{E10077F6-80E2-77B2-8A07-7C0EE324D4BD}"/>
              </a:ext>
            </a:extLst>
          </p:cNvPr>
          <p:cNvCxnSpPr>
            <a:cxnSpLocks/>
            <a:stCxn id="4" idx="2"/>
            <a:endCxn id="7" idx="0"/>
          </p:cNvCxnSpPr>
          <p:nvPr/>
        </p:nvCxnSpPr>
        <p:spPr>
          <a:xfrm flipH="1">
            <a:off x="3521075" y="4579101"/>
            <a:ext cx="2486025" cy="8352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A8D3759-D5D9-0B52-3518-827467B75798}"/>
              </a:ext>
            </a:extLst>
          </p:cNvPr>
          <p:cNvCxnSpPr>
            <a:cxnSpLocks/>
            <a:stCxn id="4" idx="2"/>
            <a:endCxn id="10" idx="0"/>
          </p:cNvCxnSpPr>
          <p:nvPr/>
        </p:nvCxnSpPr>
        <p:spPr>
          <a:xfrm>
            <a:off x="6007100" y="4579101"/>
            <a:ext cx="2168975" cy="8352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0636B6AC-EDAB-CFA4-999A-BF2343D7270D}"/>
              </a:ext>
            </a:extLst>
          </p:cNvPr>
          <p:cNvSpPr/>
          <p:nvPr/>
        </p:nvSpPr>
        <p:spPr>
          <a:xfrm>
            <a:off x="2621075" y="23536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Shipping Address</a:t>
            </a:r>
          </a:p>
        </p:txBody>
      </p:sp>
      <p:sp>
        <p:nvSpPr>
          <p:cNvPr id="8" name="Oval 7">
            <a:extLst>
              <a:ext uri="{FF2B5EF4-FFF2-40B4-BE49-F238E27FC236}">
                <a16:creationId xmlns:a16="http://schemas.microsoft.com/office/drawing/2014/main" id="{62FF4A68-09DC-0532-F2F5-658BF4A7D652}"/>
              </a:ext>
            </a:extLst>
          </p:cNvPr>
          <p:cNvSpPr/>
          <p:nvPr/>
        </p:nvSpPr>
        <p:spPr>
          <a:xfrm>
            <a:off x="7276075" y="23536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User ID</a:t>
            </a:r>
          </a:p>
        </p:txBody>
      </p:sp>
      <p:cxnSp>
        <p:nvCxnSpPr>
          <p:cNvPr id="9" name="Straight Connector 8">
            <a:extLst>
              <a:ext uri="{FF2B5EF4-FFF2-40B4-BE49-F238E27FC236}">
                <a16:creationId xmlns:a16="http://schemas.microsoft.com/office/drawing/2014/main" id="{ADEE0A07-9D40-28BF-E335-77A3C401889C}"/>
              </a:ext>
            </a:extLst>
          </p:cNvPr>
          <p:cNvCxnSpPr>
            <a:cxnSpLocks/>
            <a:stCxn id="6" idx="4"/>
            <a:endCxn id="4" idx="0"/>
          </p:cNvCxnSpPr>
          <p:nvPr/>
        </p:nvCxnSpPr>
        <p:spPr>
          <a:xfrm>
            <a:off x="3521075" y="3268070"/>
            <a:ext cx="2486025" cy="59103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5A002D1-21BF-8102-4CAF-125E1BBC576E}"/>
              </a:ext>
            </a:extLst>
          </p:cNvPr>
          <p:cNvCxnSpPr>
            <a:cxnSpLocks/>
            <a:stCxn id="8" idx="4"/>
            <a:endCxn id="4" idx="0"/>
          </p:cNvCxnSpPr>
          <p:nvPr/>
        </p:nvCxnSpPr>
        <p:spPr>
          <a:xfrm flipH="1">
            <a:off x="6007100" y="3268070"/>
            <a:ext cx="2168975" cy="59103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31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Attributes of a Product Entity</a:t>
            </a:r>
          </a:p>
        </p:txBody>
      </p:sp>
      <p:sp>
        <p:nvSpPr>
          <p:cNvPr id="4" name="Flowchart: Process 3">
            <a:extLst>
              <a:ext uri="{FF2B5EF4-FFF2-40B4-BE49-F238E27FC236}">
                <a16:creationId xmlns:a16="http://schemas.microsoft.com/office/drawing/2014/main" id="{E55ACD51-408B-732A-9D4E-1A41A7767387}"/>
              </a:ext>
            </a:extLst>
          </p:cNvPr>
          <p:cNvSpPr/>
          <p:nvPr/>
        </p:nvSpPr>
        <p:spPr>
          <a:xfrm>
            <a:off x="5107100" y="38591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7" name="Oval 6">
            <a:extLst>
              <a:ext uri="{FF2B5EF4-FFF2-40B4-BE49-F238E27FC236}">
                <a16:creationId xmlns:a16="http://schemas.microsoft.com/office/drawing/2014/main" id="{DE053650-AB4A-69A9-924B-D6ED0EA3AA80}"/>
              </a:ext>
            </a:extLst>
          </p:cNvPr>
          <p:cNvSpPr/>
          <p:nvPr/>
        </p:nvSpPr>
        <p:spPr>
          <a:xfrm>
            <a:off x="2621075" y="54143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0" name="Oval 9">
            <a:extLst>
              <a:ext uri="{FF2B5EF4-FFF2-40B4-BE49-F238E27FC236}">
                <a16:creationId xmlns:a16="http://schemas.microsoft.com/office/drawing/2014/main" id="{1E2A6694-D64B-9A67-938B-ABC6822A9521}"/>
              </a:ext>
            </a:extLst>
          </p:cNvPr>
          <p:cNvSpPr/>
          <p:nvPr/>
        </p:nvSpPr>
        <p:spPr>
          <a:xfrm>
            <a:off x="7276075" y="54143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Description</a:t>
            </a:r>
          </a:p>
        </p:txBody>
      </p:sp>
      <p:cxnSp>
        <p:nvCxnSpPr>
          <p:cNvPr id="11" name="Straight Connector 10">
            <a:extLst>
              <a:ext uri="{FF2B5EF4-FFF2-40B4-BE49-F238E27FC236}">
                <a16:creationId xmlns:a16="http://schemas.microsoft.com/office/drawing/2014/main" id="{E10077F6-80E2-77B2-8A07-7C0EE324D4BD}"/>
              </a:ext>
            </a:extLst>
          </p:cNvPr>
          <p:cNvCxnSpPr>
            <a:cxnSpLocks/>
            <a:stCxn id="4" idx="2"/>
            <a:endCxn id="7" idx="0"/>
          </p:cNvCxnSpPr>
          <p:nvPr/>
        </p:nvCxnSpPr>
        <p:spPr>
          <a:xfrm flipH="1">
            <a:off x="3521075" y="4579101"/>
            <a:ext cx="2486025" cy="8352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A8D3759-D5D9-0B52-3518-827467B75798}"/>
              </a:ext>
            </a:extLst>
          </p:cNvPr>
          <p:cNvCxnSpPr>
            <a:cxnSpLocks/>
            <a:stCxn id="4" idx="2"/>
            <a:endCxn id="10" idx="0"/>
          </p:cNvCxnSpPr>
          <p:nvPr/>
        </p:nvCxnSpPr>
        <p:spPr>
          <a:xfrm>
            <a:off x="6007100" y="4579101"/>
            <a:ext cx="2168975" cy="8352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0636B6AC-EDAB-CFA4-999A-BF2343D7270D}"/>
              </a:ext>
            </a:extLst>
          </p:cNvPr>
          <p:cNvSpPr/>
          <p:nvPr/>
        </p:nvSpPr>
        <p:spPr>
          <a:xfrm>
            <a:off x="2621075" y="23536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Price</a:t>
            </a:r>
          </a:p>
        </p:txBody>
      </p:sp>
      <p:sp>
        <p:nvSpPr>
          <p:cNvPr id="8" name="Oval 7">
            <a:extLst>
              <a:ext uri="{FF2B5EF4-FFF2-40B4-BE49-F238E27FC236}">
                <a16:creationId xmlns:a16="http://schemas.microsoft.com/office/drawing/2014/main" id="{62FF4A68-09DC-0532-F2F5-658BF4A7D652}"/>
              </a:ext>
            </a:extLst>
          </p:cNvPr>
          <p:cNvSpPr/>
          <p:nvPr/>
        </p:nvSpPr>
        <p:spPr>
          <a:xfrm>
            <a:off x="7276075" y="23536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Product Image</a:t>
            </a:r>
          </a:p>
        </p:txBody>
      </p:sp>
      <p:cxnSp>
        <p:nvCxnSpPr>
          <p:cNvPr id="9" name="Straight Connector 8">
            <a:extLst>
              <a:ext uri="{FF2B5EF4-FFF2-40B4-BE49-F238E27FC236}">
                <a16:creationId xmlns:a16="http://schemas.microsoft.com/office/drawing/2014/main" id="{ADEE0A07-9D40-28BF-E335-77A3C401889C}"/>
              </a:ext>
            </a:extLst>
          </p:cNvPr>
          <p:cNvCxnSpPr>
            <a:cxnSpLocks/>
            <a:stCxn id="6" idx="4"/>
            <a:endCxn id="4" idx="0"/>
          </p:cNvCxnSpPr>
          <p:nvPr/>
        </p:nvCxnSpPr>
        <p:spPr>
          <a:xfrm>
            <a:off x="3521075" y="3268070"/>
            <a:ext cx="2486025" cy="59103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5A002D1-21BF-8102-4CAF-125E1BBC576E}"/>
              </a:ext>
            </a:extLst>
          </p:cNvPr>
          <p:cNvCxnSpPr>
            <a:cxnSpLocks/>
            <a:stCxn id="8" idx="4"/>
            <a:endCxn id="4" idx="0"/>
          </p:cNvCxnSpPr>
          <p:nvPr/>
        </p:nvCxnSpPr>
        <p:spPr>
          <a:xfrm flipH="1">
            <a:off x="6007100" y="3268070"/>
            <a:ext cx="2168975" cy="59103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6"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are Relationships?</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Relationships describe the </a:t>
            </a:r>
            <a:r>
              <a:rPr lang="en-US" sz="4000" b="1" dirty="0">
                <a:solidFill>
                  <a:srgbClr val="0070C0"/>
                </a:solidFill>
              </a:rPr>
              <a:t>associations or connections between entities </a:t>
            </a:r>
            <a:r>
              <a:rPr lang="en-US" sz="4000" dirty="0"/>
              <a:t>in a data model.</a:t>
            </a:r>
            <a:endParaRPr lang="en-PH" sz="4000" dirty="0"/>
          </a:p>
        </p:txBody>
      </p:sp>
    </p:spTree>
    <p:extLst>
      <p:ext uri="{BB962C8B-B14F-4D97-AF65-F5344CB8AC3E}">
        <p14:creationId xmlns:p14="http://schemas.microsoft.com/office/powerpoint/2010/main" val="379606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2043225" y="32495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User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566375" y="32495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Order</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272200" y="2709501"/>
            <a:ext cx="18000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Places</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843225" y="360950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072200" y="3609501"/>
            <a:ext cx="14941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944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19098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6425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Review</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138850" y="2703151"/>
            <a:ext cx="23351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Receives</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709875" y="36031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473950" y="3603151"/>
            <a:ext cx="116862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778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19098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User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6425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Review</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138850" y="2703151"/>
            <a:ext cx="23351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Writes</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709875" y="36031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473950" y="3603151"/>
            <a:ext cx="116862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756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000" dirty="0"/>
              <a:t>The digital world is filled with </a:t>
            </a:r>
            <a:r>
              <a:rPr lang="en-US" sz="7000" b="1" dirty="0">
                <a:solidFill>
                  <a:srgbClr val="0070C0"/>
                </a:solidFill>
              </a:rPr>
              <a:t>data</a:t>
            </a:r>
          </a:p>
        </p:txBody>
      </p:sp>
    </p:spTree>
    <p:extLst>
      <p:ext uri="{BB962C8B-B14F-4D97-AF65-F5344CB8AC3E}">
        <p14:creationId xmlns:p14="http://schemas.microsoft.com/office/powerpoint/2010/main" val="3418668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19098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Cart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6425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Cart Item</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138850" y="2703151"/>
            <a:ext cx="23351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Contains</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709875" y="36031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473950" y="3603151"/>
            <a:ext cx="116862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83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19098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Supplier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6425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138850" y="2703151"/>
            <a:ext cx="23351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Provides</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709875" y="36031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473950" y="3603151"/>
            <a:ext cx="116862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77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19098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6425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Category</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138850" y="2703151"/>
            <a:ext cx="23351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Belongs to </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709875" y="36031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473950" y="3603151"/>
            <a:ext cx="116862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795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Stages of Data Modeling</a:t>
            </a:r>
          </a:p>
        </p:txBody>
      </p:sp>
      <p:sp>
        <p:nvSpPr>
          <p:cNvPr id="8" name="Freeform: Shape 7">
            <a:extLst>
              <a:ext uri="{FF2B5EF4-FFF2-40B4-BE49-F238E27FC236}">
                <a16:creationId xmlns:a16="http://schemas.microsoft.com/office/drawing/2014/main" id="{1ADF4D81-B4AB-69B0-CECE-EB4586C2B252}"/>
              </a:ext>
            </a:extLst>
          </p:cNvPr>
          <p:cNvSpPr/>
          <p:nvPr/>
        </p:nvSpPr>
        <p:spPr>
          <a:xfrm>
            <a:off x="838200" y="2036762"/>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Requirements Gathering</a:t>
            </a:r>
          </a:p>
        </p:txBody>
      </p:sp>
      <p:sp>
        <p:nvSpPr>
          <p:cNvPr id="10" name="Freeform: Shape 9">
            <a:extLst>
              <a:ext uri="{FF2B5EF4-FFF2-40B4-BE49-F238E27FC236}">
                <a16:creationId xmlns:a16="http://schemas.microsoft.com/office/drawing/2014/main" id="{2EF40820-729A-CD6F-0EF8-A03F5336166C}"/>
              </a:ext>
            </a:extLst>
          </p:cNvPr>
          <p:cNvSpPr/>
          <p:nvPr/>
        </p:nvSpPr>
        <p:spPr>
          <a:xfrm>
            <a:off x="4452937" y="2036762"/>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0">
            <a:schemeClr val="lt1">
              <a:hueOff val="0"/>
              <a:satOff val="0"/>
              <a:lumOff val="0"/>
              <a:alphaOff val="0"/>
            </a:schemeClr>
          </a:lnRef>
          <a:fillRef idx="3">
            <a:schemeClr val="accent5">
              <a:hueOff val="-3038037"/>
              <a:satOff val="-207"/>
              <a:lumOff val="490"/>
              <a:alphaOff val="0"/>
            </a:schemeClr>
          </a:fillRef>
          <a:effectRef idx="3">
            <a:schemeClr val="accent5">
              <a:hueOff val="-3038037"/>
              <a:satOff val="-207"/>
              <a:lumOff val="490"/>
              <a:alphaOff val="0"/>
            </a:schemeClr>
          </a:effectRef>
          <a:fontRef idx="minor">
            <a:schemeClr val="lt1"/>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Conceptual Design</a:t>
            </a:r>
          </a:p>
        </p:txBody>
      </p:sp>
      <p:sp>
        <p:nvSpPr>
          <p:cNvPr id="11" name="Freeform: Shape 10">
            <a:extLst>
              <a:ext uri="{FF2B5EF4-FFF2-40B4-BE49-F238E27FC236}">
                <a16:creationId xmlns:a16="http://schemas.microsoft.com/office/drawing/2014/main" id="{CDFE6899-C66F-4A3D-406C-B95E464395F6}"/>
              </a:ext>
            </a:extLst>
          </p:cNvPr>
          <p:cNvSpPr/>
          <p:nvPr/>
        </p:nvSpPr>
        <p:spPr>
          <a:xfrm>
            <a:off x="8194675" y="2036761"/>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0">
            <a:schemeClr val="lt1">
              <a:hueOff val="0"/>
              <a:satOff val="0"/>
              <a:lumOff val="0"/>
              <a:alphaOff val="0"/>
            </a:schemeClr>
          </a:lnRef>
          <a:fillRef idx="3">
            <a:schemeClr val="accent5">
              <a:hueOff val="-6076075"/>
              <a:satOff val="-413"/>
              <a:lumOff val="981"/>
              <a:alphaOff val="0"/>
            </a:schemeClr>
          </a:fillRef>
          <a:effectRef idx="3">
            <a:schemeClr val="accent5">
              <a:hueOff val="-6076075"/>
              <a:satOff val="-413"/>
              <a:lumOff val="981"/>
              <a:alphaOff val="0"/>
            </a:schemeClr>
          </a:effectRef>
          <a:fontRef idx="minor">
            <a:schemeClr val="lt1"/>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Logical Design</a:t>
            </a:r>
          </a:p>
        </p:txBody>
      </p:sp>
      <p:sp>
        <p:nvSpPr>
          <p:cNvPr id="12" name="Freeform: Shape 11">
            <a:extLst>
              <a:ext uri="{FF2B5EF4-FFF2-40B4-BE49-F238E27FC236}">
                <a16:creationId xmlns:a16="http://schemas.microsoft.com/office/drawing/2014/main" id="{44DA528F-6E7B-BDCD-277C-0B7E9FB96C00}"/>
              </a:ext>
            </a:extLst>
          </p:cNvPr>
          <p:cNvSpPr/>
          <p:nvPr/>
        </p:nvSpPr>
        <p:spPr>
          <a:xfrm>
            <a:off x="2645568" y="4337050"/>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0">
            <a:schemeClr val="lt1">
              <a:hueOff val="0"/>
              <a:satOff val="0"/>
              <a:lumOff val="0"/>
              <a:alphaOff val="0"/>
            </a:schemeClr>
          </a:lnRef>
          <a:fillRef idx="3">
            <a:schemeClr val="accent5">
              <a:hueOff val="-9114112"/>
              <a:satOff val="-620"/>
              <a:lumOff val="1471"/>
              <a:alphaOff val="0"/>
            </a:schemeClr>
          </a:fillRef>
          <a:effectRef idx="3">
            <a:schemeClr val="accent5">
              <a:hueOff val="-9114112"/>
              <a:satOff val="-620"/>
              <a:lumOff val="1471"/>
              <a:alphaOff val="0"/>
            </a:schemeClr>
          </a:effectRef>
          <a:fontRef idx="minor">
            <a:schemeClr val="lt1"/>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Physical Design</a:t>
            </a:r>
          </a:p>
        </p:txBody>
      </p:sp>
      <p:sp>
        <p:nvSpPr>
          <p:cNvPr id="17" name="Freeform: Shape 16">
            <a:extLst>
              <a:ext uri="{FF2B5EF4-FFF2-40B4-BE49-F238E27FC236}">
                <a16:creationId xmlns:a16="http://schemas.microsoft.com/office/drawing/2014/main" id="{906BAD53-9445-4430-AEB2-C6AD9A9D832D}"/>
              </a:ext>
            </a:extLst>
          </p:cNvPr>
          <p:cNvSpPr/>
          <p:nvPr/>
        </p:nvSpPr>
        <p:spPr>
          <a:xfrm>
            <a:off x="6260306" y="4337050"/>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0">
            <a:schemeClr val="lt1">
              <a:hueOff val="0"/>
              <a:satOff val="0"/>
              <a:lumOff val="0"/>
              <a:alphaOff val="0"/>
            </a:schemeClr>
          </a:lnRef>
          <a:fillRef idx="3">
            <a:schemeClr val="accent5">
              <a:hueOff val="-12152150"/>
              <a:satOff val="-826"/>
              <a:lumOff val="1961"/>
              <a:alphaOff val="0"/>
            </a:schemeClr>
          </a:fillRef>
          <a:effectRef idx="3">
            <a:schemeClr val="accent5">
              <a:hueOff val="-12152150"/>
              <a:satOff val="-826"/>
              <a:lumOff val="1961"/>
              <a:alphaOff val="0"/>
            </a:schemeClr>
          </a:effectRef>
          <a:fontRef idx="minor">
            <a:schemeClr val="lt1"/>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Implementation</a:t>
            </a:r>
          </a:p>
        </p:txBody>
      </p:sp>
    </p:spTree>
    <p:extLst>
      <p:ext uri="{BB962C8B-B14F-4D97-AF65-F5344CB8AC3E}">
        <p14:creationId xmlns:p14="http://schemas.microsoft.com/office/powerpoint/2010/main" val="2137904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Requirements Gathering</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Autofit/>
          </a:bodyPr>
          <a:lstStyle/>
          <a:p>
            <a:pPr marL="0" indent="0">
              <a:buNone/>
            </a:pPr>
            <a:r>
              <a:rPr lang="en-US" sz="3000" dirty="0"/>
              <a:t>In the initial phase, data modelers identify and understand the data requirements and </a:t>
            </a:r>
            <a:r>
              <a:rPr lang="en-US" sz="3000" b="1" dirty="0">
                <a:solidFill>
                  <a:srgbClr val="0070C0"/>
                </a:solidFill>
              </a:rPr>
              <a:t>business objectives </a:t>
            </a:r>
            <a:r>
              <a:rPr lang="en-US" sz="3000" dirty="0"/>
              <a:t>through </a:t>
            </a:r>
            <a:r>
              <a:rPr lang="en-US" sz="3000" b="1" dirty="0">
                <a:solidFill>
                  <a:srgbClr val="0070C0"/>
                </a:solidFill>
              </a:rPr>
              <a:t>surveys</a:t>
            </a:r>
            <a:r>
              <a:rPr lang="en-US" sz="3000" dirty="0"/>
              <a:t>, and </a:t>
            </a:r>
            <a:r>
              <a:rPr lang="en-US" sz="3000" b="1" dirty="0">
                <a:solidFill>
                  <a:srgbClr val="0070C0"/>
                </a:solidFill>
              </a:rPr>
              <a:t>interviews</a:t>
            </a:r>
            <a:r>
              <a:rPr lang="en-US" sz="3000" b="1" dirty="0"/>
              <a:t> </a:t>
            </a:r>
            <a:r>
              <a:rPr lang="en-US" sz="3000" dirty="0"/>
              <a:t>with the stakeholders.</a:t>
            </a:r>
          </a:p>
        </p:txBody>
      </p:sp>
      <p:pic>
        <p:nvPicPr>
          <p:cNvPr id="5" name="Picture 4" descr="Person sitting with notebook">
            <a:extLst>
              <a:ext uri="{FF2B5EF4-FFF2-40B4-BE49-F238E27FC236}">
                <a16:creationId xmlns:a16="http://schemas.microsoft.com/office/drawing/2014/main" id="{F5B873F0-7E53-173D-BF5B-B29AC3D7F172}"/>
              </a:ext>
            </a:extLst>
          </p:cNvPr>
          <p:cNvPicPr>
            <a:picLocks noChangeAspect="1"/>
          </p:cNvPicPr>
          <p:nvPr/>
        </p:nvPicPr>
        <p:blipFill>
          <a:blip r:embed="rId2"/>
          <a:srcRect l="34582" r="738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565772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Requirements Gathering</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Autofit/>
          </a:bodyPr>
          <a:lstStyle/>
          <a:p>
            <a:pPr marL="0" indent="0">
              <a:buNone/>
            </a:pPr>
            <a:r>
              <a:rPr lang="en-US" sz="2400" b="1" i="0" dirty="0">
                <a:solidFill>
                  <a:srgbClr val="000000"/>
                </a:solidFill>
                <a:effectLst/>
                <a:latin typeface="Dmsans"/>
              </a:rPr>
              <a:t>Example</a:t>
            </a:r>
            <a:r>
              <a:rPr lang="en-US" sz="2400" b="0" i="0" dirty="0">
                <a:solidFill>
                  <a:srgbClr val="171717"/>
                </a:solidFill>
                <a:effectLst/>
                <a:latin typeface="Dmsans"/>
              </a:rPr>
              <a:t>: </a:t>
            </a:r>
            <a:r>
              <a:rPr lang="en-US" sz="2500" dirty="0"/>
              <a:t>Imagine a hospital looking to develop a data model for patient record management. The requirements gathering would involve </a:t>
            </a:r>
            <a:r>
              <a:rPr lang="en-US" sz="2500" b="1" dirty="0">
                <a:solidFill>
                  <a:srgbClr val="0070C0"/>
                </a:solidFill>
              </a:rPr>
              <a:t>talking to doctors, nurses, and administrative staff </a:t>
            </a:r>
            <a:r>
              <a:rPr lang="en-US" sz="2500" dirty="0"/>
              <a:t>to comprehend their necessities, like patient demographics, medical histories, and appointment schedules.</a:t>
            </a:r>
          </a:p>
        </p:txBody>
      </p:sp>
      <p:pic>
        <p:nvPicPr>
          <p:cNvPr id="5" name="Picture 4" descr="Person sitting with notebook">
            <a:extLst>
              <a:ext uri="{FF2B5EF4-FFF2-40B4-BE49-F238E27FC236}">
                <a16:creationId xmlns:a16="http://schemas.microsoft.com/office/drawing/2014/main" id="{F5B873F0-7E53-173D-BF5B-B29AC3D7F172}"/>
              </a:ext>
            </a:extLst>
          </p:cNvPr>
          <p:cNvPicPr>
            <a:picLocks noChangeAspect="1"/>
          </p:cNvPicPr>
          <p:nvPr/>
        </p:nvPicPr>
        <p:blipFill>
          <a:blip r:embed="rId2"/>
          <a:srcRect l="34582" r="738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47766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a:t>Conceptual Design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sz="3000" dirty="0"/>
              <a:t>In the conceptual design phase, a broad overview of the data structure is developed. It outlines the main entities, their attributes, and the relationships between them. </a:t>
            </a:r>
          </a:p>
        </p:txBody>
      </p:sp>
      <p:pic>
        <p:nvPicPr>
          <p:cNvPr id="14" name="Picture 13" descr="Office workers at whiteboard">
            <a:extLst>
              <a:ext uri="{FF2B5EF4-FFF2-40B4-BE49-F238E27FC236}">
                <a16:creationId xmlns:a16="http://schemas.microsoft.com/office/drawing/2014/main" id="{2600EAEF-BBDF-0B15-858E-99D3DA74BE4D}"/>
              </a:ext>
            </a:extLst>
          </p:cNvPr>
          <p:cNvPicPr>
            <a:picLocks noChangeAspect="1"/>
          </p:cNvPicPr>
          <p:nvPr/>
        </p:nvPicPr>
        <p:blipFill>
          <a:blip r:embed="rId2"/>
          <a:srcRect l="26981" r="1498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61683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Conceptual Design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Autofit/>
          </a:bodyPr>
          <a:lstStyle/>
          <a:p>
            <a:pPr marL="0" indent="0">
              <a:buNone/>
            </a:pPr>
            <a:r>
              <a:rPr lang="en-US" b="1" i="0" dirty="0">
                <a:solidFill>
                  <a:srgbClr val="000000"/>
                </a:solidFill>
                <a:effectLst/>
                <a:latin typeface="Dmsans"/>
              </a:rPr>
              <a:t>Example</a:t>
            </a:r>
            <a:r>
              <a:rPr lang="en-US" b="0" i="0" dirty="0">
                <a:solidFill>
                  <a:srgbClr val="171717"/>
                </a:solidFill>
                <a:effectLst/>
                <a:latin typeface="Dmsans"/>
              </a:rPr>
              <a:t>: T</a:t>
            </a:r>
            <a:r>
              <a:rPr lang="en-US" dirty="0"/>
              <a:t>he conceptual design might include entities like </a:t>
            </a:r>
            <a:r>
              <a:rPr lang="en-US" b="1" dirty="0">
                <a:solidFill>
                  <a:srgbClr val="0070C0"/>
                </a:solidFill>
              </a:rPr>
              <a:t>Patient</a:t>
            </a:r>
            <a:r>
              <a:rPr lang="en-US" dirty="0"/>
              <a:t>, </a:t>
            </a:r>
            <a:r>
              <a:rPr lang="en-US" b="1" dirty="0">
                <a:solidFill>
                  <a:srgbClr val="0070C0"/>
                </a:solidFill>
              </a:rPr>
              <a:t>Doctor</a:t>
            </a:r>
            <a:r>
              <a:rPr lang="en-US" dirty="0"/>
              <a:t>, and </a:t>
            </a:r>
            <a:r>
              <a:rPr lang="en-US" b="1" dirty="0">
                <a:solidFill>
                  <a:srgbClr val="0070C0"/>
                </a:solidFill>
              </a:rPr>
              <a:t>Appointment</a:t>
            </a:r>
            <a:r>
              <a:rPr lang="en-US" dirty="0"/>
              <a:t>. Relationships could be represented, such as a </a:t>
            </a:r>
            <a:r>
              <a:rPr lang="en-US" b="1" dirty="0">
                <a:solidFill>
                  <a:srgbClr val="0070C0"/>
                </a:solidFill>
              </a:rPr>
              <a:t>Patient scheduling an Appointment with a Doctor</a:t>
            </a:r>
            <a:r>
              <a:rPr lang="en-US" dirty="0"/>
              <a:t>.</a:t>
            </a:r>
          </a:p>
        </p:txBody>
      </p:sp>
      <p:pic>
        <p:nvPicPr>
          <p:cNvPr id="14" name="Picture 13" descr="Office workers at whiteboard">
            <a:extLst>
              <a:ext uri="{FF2B5EF4-FFF2-40B4-BE49-F238E27FC236}">
                <a16:creationId xmlns:a16="http://schemas.microsoft.com/office/drawing/2014/main" id="{2600EAEF-BBDF-0B15-858E-99D3DA74BE4D}"/>
              </a:ext>
            </a:extLst>
          </p:cNvPr>
          <p:cNvPicPr>
            <a:picLocks noChangeAspect="1"/>
          </p:cNvPicPr>
          <p:nvPr/>
        </p:nvPicPr>
        <p:blipFill>
          <a:blip r:embed="rId2"/>
          <a:srcRect l="26981" r="1498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70260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a:t>Logical Design</a:t>
            </a:r>
            <a:endParaRPr lang="en-PH" dirty="0"/>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dirty="0"/>
              <a:t>In the conceptual design phase, a broad overview of the data structure is developed. It outlines the main entities, their attributes, and the relationships between them. </a:t>
            </a:r>
          </a:p>
        </p:txBody>
      </p:sp>
      <p:pic>
        <p:nvPicPr>
          <p:cNvPr id="7" name="Picture 6" descr="Woman writing on whiteboard">
            <a:extLst>
              <a:ext uri="{FF2B5EF4-FFF2-40B4-BE49-F238E27FC236}">
                <a16:creationId xmlns:a16="http://schemas.microsoft.com/office/drawing/2014/main" id="{4D310C17-11B6-DC6C-32C5-321EFF3DC5D4}"/>
              </a:ext>
            </a:extLst>
          </p:cNvPr>
          <p:cNvPicPr>
            <a:picLocks noChangeAspect="1"/>
          </p:cNvPicPr>
          <p:nvPr/>
        </p:nvPicPr>
        <p:blipFill>
          <a:blip r:embed="rId2"/>
          <a:srcRect l="33095" r="-30" b="-2"/>
          <a:stretch/>
        </p:blipFill>
        <p:spPr>
          <a:xfrm>
            <a:off x="5314951" y="10"/>
            <a:ext cx="687705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85576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Logical Design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b="1" dirty="0"/>
              <a:t>Example: </a:t>
            </a:r>
            <a:r>
              <a:rPr lang="en-US" dirty="0"/>
              <a:t>The logical design might include assigning unique identifiers (primary keys) to both patients and doctors. The Appointment entity might have foreign keys linking it to the relevant patient and doctor.</a:t>
            </a:r>
          </a:p>
        </p:txBody>
      </p:sp>
      <p:pic>
        <p:nvPicPr>
          <p:cNvPr id="7" name="Picture 6" descr="Woman writing on whiteboard">
            <a:extLst>
              <a:ext uri="{FF2B5EF4-FFF2-40B4-BE49-F238E27FC236}">
                <a16:creationId xmlns:a16="http://schemas.microsoft.com/office/drawing/2014/main" id="{4D310C17-11B6-DC6C-32C5-321EFF3DC5D4}"/>
              </a:ext>
            </a:extLst>
          </p:cNvPr>
          <p:cNvPicPr>
            <a:picLocks noChangeAspect="1"/>
          </p:cNvPicPr>
          <p:nvPr/>
        </p:nvPicPr>
        <p:blipFill>
          <a:blip r:embed="rId2"/>
          <a:srcRect l="33095" r="-30" b="-2"/>
          <a:stretch/>
        </p:blipFill>
        <p:spPr>
          <a:xfrm>
            <a:off x="5314951" y="10"/>
            <a:ext cx="687705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9551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i="0" dirty="0">
                <a:solidFill>
                  <a:srgbClr val="0070C0"/>
                </a:solidFill>
                <a:effectLst/>
                <a:latin typeface="Lato" panose="020F0502020204030203" pitchFamily="34" charset="0"/>
              </a:rPr>
              <a:t>Social media apps </a:t>
            </a:r>
            <a:r>
              <a:rPr lang="en-US" sz="4400" b="0" i="0" dirty="0">
                <a:solidFill>
                  <a:srgbClr val="21242C"/>
                </a:solidFill>
                <a:effectLst/>
                <a:latin typeface="Lato" panose="020F0502020204030203" pitchFamily="34" charset="0"/>
              </a:rPr>
              <a:t>collect data about our posts and our likes. </a:t>
            </a:r>
          </a:p>
        </p:txBody>
      </p:sp>
      <p:pic>
        <p:nvPicPr>
          <p:cNvPr id="5" name="Picture 4" descr="A blue circle with a white letter f in it&#10;&#10;Description automatically generated">
            <a:extLst>
              <a:ext uri="{FF2B5EF4-FFF2-40B4-BE49-F238E27FC236}">
                <a16:creationId xmlns:a16="http://schemas.microsoft.com/office/drawing/2014/main" id="{75C8B2AE-1C3F-A953-DB77-EE8CA158138F}"/>
              </a:ext>
            </a:extLst>
          </p:cNvPr>
          <p:cNvPicPr>
            <a:picLocks noChangeAspect="1"/>
          </p:cNvPicPr>
          <p:nvPr/>
        </p:nvPicPr>
        <p:blipFill>
          <a:blip r:embed="rId2"/>
          <a:stretch>
            <a:fillRect/>
          </a:stretch>
        </p:blipFill>
        <p:spPr>
          <a:xfrm>
            <a:off x="2267683" y="3258048"/>
            <a:ext cx="2143125" cy="2143125"/>
          </a:xfrm>
          <a:prstGeom prst="rect">
            <a:avLst/>
          </a:prstGeom>
        </p:spPr>
      </p:pic>
      <p:pic>
        <p:nvPicPr>
          <p:cNvPr id="9" name="Picture 8" descr="A white and blue logo&#10;&#10;Description automatically generated">
            <a:extLst>
              <a:ext uri="{FF2B5EF4-FFF2-40B4-BE49-F238E27FC236}">
                <a16:creationId xmlns:a16="http://schemas.microsoft.com/office/drawing/2014/main" id="{19A6618D-001C-A342-0DBC-8CAE94020E4C}"/>
              </a:ext>
            </a:extLst>
          </p:cNvPr>
          <p:cNvPicPr>
            <a:picLocks noChangeAspect="1"/>
          </p:cNvPicPr>
          <p:nvPr/>
        </p:nvPicPr>
        <p:blipFill>
          <a:blip r:embed="rId3"/>
          <a:stretch>
            <a:fillRect/>
          </a:stretch>
        </p:blipFill>
        <p:spPr>
          <a:xfrm>
            <a:off x="7953864" y="3258048"/>
            <a:ext cx="2143125" cy="2143125"/>
          </a:xfrm>
          <a:prstGeom prst="rect">
            <a:avLst/>
          </a:prstGeom>
        </p:spPr>
      </p:pic>
    </p:spTree>
    <p:extLst>
      <p:ext uri="{BB962C8B-B14F-4D97-AF65-F5344CB8AC3E}">
        <p14:creationId xmlns:p14="http://schemas.microsoft.com/office/powerpoint/2010/main" val="1665010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Physical Design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sz="2500" dirty="0"/>
              <a:t>In this step, the logical model is transformed into a detailed schema that the database will use. It includes technical specifications such as table structures, indexing strategies, and storage allocations that are tailored to the chosen database management system.</a:t>
            </a:r>
          </a:p>
        </p:txBody>
      </p:sp>
      <p:pic>
        <p:nvPicPr>
          <p:cNvPr id="9" name="Picture 8" descr="Office worker using sticky notes">
            <a:extLst>
              <a:ext uri="{FF2B5EF4-FFF2-40B4-BE49-F238E27FC236}">
                <a16:creationId xmlns:a16="http://schemas.microsoft.com/office/drawing/2014/main" id="{49D05687-77E2-8E07-6FEA-6024DD38CAF8}"/>
              </a:ext>
            </a:extLst>
          </p:cNvPr>
          <p:cNvPicPr>
            <a:picLocks noChangeAspect="1"/>
          </p:cNvPicPr>
          <p:nvPr/>
        </p:nvPicPr>
        <p:blipFill>
          <a:blip r:embed="rId2"/>
          <a:srcRect l="19533" r="2242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59422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Physical Design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Autofit/>
          </a:bodyPr>
          <a:lstStyle/>
          <a:p>
            <a:pPr marL="0" indent="0">
              <a:buNone/>
            </a:pPr>
            <a:r>
              <a:rPr lang="en-US" sz="2500" b="1" dirty="0"/>
              <a:t>Example: </a:t>
            </a:r>
            <a:r>
              <a:rPr lang="en-US" sz="2500" dirty="0"/>
              <a:t>The physical design would include the creation of tables like 'Patients,' 'Doctors,' and 'Appointments' in a specific database system like Oracle or SQL Server. Indexes could be created on the names of patients for faster search results.</a:t>
            </a:r>
          </a:p>
        </p:txBody>
      </p:sp>
      <p:pic>
        <p:nvPicPr>
          <p:cNvPr id="9" name="Picture 8" descr="Office worker using sticky notes">
            <a:extLst>
              <a:ext uri="{FF2B5EF4-FFF2-40B4-BE49-F238E27FC236}">
                <a16:creationId xmlns:a16="http://schemas.microsoft.com/office/drawing/2014/main" id="{49D05687-77E2-8E07-6FEA-6024DD38CAF8}"/>
              </a:ext>
            </a:extLst>
          </p:cNvPr>
          <p:cNvPicPr>
            <a:picLocks noChangeAspect="1"/>
          </p:cNvPicPr>
          <p:nvPr/>
        </p:nvPicPr>
        <p:blipFill>
          <a:blip r:embed="rId2"/>
          <a:srcRect l="19533" r="2242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83676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Implementation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dirty="0"/>
              <a:t>Finally, the database is brought to life in the implementation phase. The physical model is used to build the database structure, and data is populated into the tables.</a:t>
            </a:r>
          </a:p>
        </p:txBody>
      </p:sp>
      <p:pic>
        <p:nvPicPr>
          <p:cNvPr id="7" name="Picture 6" descr="Group of professionals looking at the computer">
            <a:extLst>
              <a:ext uri="{FF2B5EF4-FFF2-40B4-BE49-F238E27FC236}">
                <a16:creationId xmlns:a16="http://schemas.microsoft.com/office/drawing/2014/main" id="{7D4B3629-2669-8CAC-8D64-271D4B1D8FC6}"/>
              </a:ext>
            </a:extLst>
          </p:cNvPr>
          <p:cNvPicPr>
            <a:picLocks noChangeAspect="1"/>
          </p:cNvPicPr>
          <p:nvPr/>
        </p:nvPicPr>
        <p:blipFill>
          <a:blip r:embed="rId2"/>
          <a:srcRect l="26228" r="1573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97680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Implementation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b="1" dirty="0"/>
              <a:t>Example: </a:t>
            </a:r>
            <a:r>
              <a:rPr lang="en-US" dirty="0"/>
              <a:t>The final step involves the database management system to create the tables defined in the physical model and then importing patient and doctor information from existing records or inputting new data.</a:t>
            </a:r>
          </a:p>
        </p:txBody>
      </p:sp>
      <p:pic>
        <p:nvPicPr>
          <p:cNvPr id="7" name="Picture 6" descr="Group of professionals looking at the computer">
            <a:extLst>
              <a:ext uri="{FF2B5EF4-FFF2-40B4-BE49-F238E27FC236}">
                <a16:creationId xmlns:a16="http://schemas.microsoft.com/office/drawing/2014/main" id="{7D4B3629-2669-8CAC-8D64-271D4B1D8FC6}"/>
              </a:ext>
            </a:extLst>
          </p:cNvPr>
          <p:cNvPicPr>
            <a:picLocks noChangeAspect="1"/>
          </p:cNvPicPr>
          <p:nvPr/>
        </p:nvPicPr>
        <p:blipFill>
          <a:blip r:embed="rId2"/>
          <a:srcRect l="26228" r="1573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38832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Types of Data Models</a:t>
            </a:r>
          </a:p>
        </p:txBody>
      </p:sp>
      <p:sp>
        <p:nvSpPr>
          <p:cNvPr id="29" name="Content Placeholder 2">
            <a:extLst>
              <a:ext uri="{FF2B5EF4-FFF2-40B4-BE49-F238E27FC236}">
                <a16:creationId xmlns:a16="http://schemas.microsoft.com/office/drawing/2014/main" id="{3AB08F1F-F37F-1CF0-0FB3-C7691AA7EF83}"/>
              </a:ext>
            </a:extLst>
          </p:cNvPr>
          <p:cNvSpPr>
            <a:spLocks noGrp="1"/>
          </p:cNvSpPr>
          <p:nvPr>
            <p:ph idx="1"/>
          </p:nvPr>
        </p:nvSpPr>
        <p:spPr>
          <a:xfrm>
            <a:off x="838200" y="2286869"/>
            <a:ext cx="10515600" cy="4351338"/>
          </a:xfrm>
        </p:spPr>
        <p:txBody>
          <a:bodyPr>
            <a:noAutofit/>
          </a:bodyPr>
          <a:lstStyle/>
          <a:p>
            <a:pPr marL="742950" indent="-742950">
              <a:buAutoNum type="arabicPeriod"/>
            </a:pPr>
            <a:r>
              <a:rPr lang="en-PH" sz="4000" dirty="0"/>
              <a:t>Hierarchical Model</a:t>
            </a:r>
          </a:p>
          <a:p>
            <a:pPr marL="742950" indent="-742950">
              <a:buAutoNum type="arabicPeriod"/>
            </a:pPr>
            <a:r>
              <a:rPr lang="en-PH" sz="4000" dirty="0"/>
              <a:t>Network Model</a:t>
            </a:r>
          </a:p>
          <a:p>
            <a:pPr marL="742950" indent="-742950">
              <a:buAutoNum type="arabicPeriod"/>
            </a:pPr>
            <a:r>
              <a:rPr lang="en-PH" sz="4000" dirty="0"/>
              <a:t>Relational Data Model</a:t>
            </a:r>
          </a:p>
          <a:p>
            <a:pPr marL="742950" indent="-742950">
              <a:buAutoNum type="arabicPeriod"/>
            </a:pPr>
            <a:r>
              <a:rPr lang="en-PH" sz="4000" dirty="0"/>
              <a:t>Entity-Relationship Model</a:t>
            </a:r>
          </a:p>
        </p:txBody>
      </p:sp>
    </p:spTree>
    <p:extLst>
      <p:ext uri="{BB962C8B-B14F-4D97-AF65-F5344CB8AC3E}">
        <p14:creationId xmlns:p14="http://schemas.microsoft.com/office/powerpoint/2010/main" val="3277783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Relational Model</a:t>
            </a:r>
          </a:p>
        </p:txBody>
      </p:sp>
      <p:sp>
        <p:nvSpPr>
          <p:cNvPr id="29" name="Content Placeholder 2">
            <a:extLst>
              <a:ext uri="{FF2B5EF4-FFF2-40B4-BE49-F238E27FC236}">
                <a16:creationId xmlns:a16="http://schemas.microsoft.com/office/drawing/2014/main" id="{3AB08F1F-F37F-1CF0-0FB3-C7691AA7EF83}"/>
              </a:ext>
            </a:extLst>
          </p:cNvPr>
          <p:cNvSpPr>
            <a:spLocks noGrp="1"/>
          </p:cNvSpPr>
          <p:nvPr>
            <p:ph idx="1"/>
          </p:nvPr>
        </p:nvSpPr>
        <p:spPr>
          <a:xfrm>
            <a:off x="838200" y="2286869"/>
            <a:ext cx="10515600" cy="4351338"/>
          </a:xfrm>
        </p:spPr>
        <p:txBody>
          <a:bodyPr>
            <a:noAutofit/>
          </a:bodyPr>
          <a:lstStyle/>
          <a:p>
            <a:pPr marL="0" indent="0">
              <a:buNone/>
            </a:pPr>
            <a:r>
              <a:rPr lang="en-US" sz="4000" dirty="0"/>
              <a:t>Used solely for relational databases, the relational data model defines data in terms of </a:t>
            </a:r>
            <a:r>
              <a:rPr lang="en-US" sz="4000" b="1" dirty="0">
                <a:solidFill>
                  <a:srgbClr val="0070C0"/>
                </a:solidFill>
              </a:rPr>
              <a:t>tables, rows, and columns</a:t>
            </a:r>
            <a:endParaRPr lang="en-PH" sz="4000" b="1" dirty="0">
              <a:solidFill>
                <a:srgbClr val="0070C0"/>
              </a:solidFill>
            </a:endParaRPr>
          </a:p>
        </p:txBody>
      </p:sp>
    </p:spTree>
    <p:extLst>
      <p:ext uri="{BB962C8B-B14F-4D97-AF65-F5344CB8AC3E}">
        <p14:creationId xmlns:p14="http://schemas.microsoft.com/office/powerpoint/2010/main" val="732044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extLst>
              <p:ext uri="{D42A27DB-BD31-4B8C-83A1-F6EECF244321}">
                <p14:modId xmlns:p14="http://schemas.microsoft.com/office/powerpoint/2010/main" val="730211760"/>
              </p:ext>
            </p:extLst>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22" name="TextBox 21">
            <a:extLst>
              <a:ext uri="{FF2B5EF4-FFF2-40B4-BE49-F238E27FC236}">
                <a16:creationId xmlns:a16="http://schemas.microsoft.com/office/drawing/2014/main" id="{E5E49B2B-A1F3-8C71-765D-2738293F280B}"/>
              </a:ext>
            </a:extLst>
          </p:cNvPr>
          <p:cNvSpPr txBox="1"/>
          <p:nvPr/>
        </p:nvSpPr>
        <p:spPr>
          <a:xfrm>
            <a:off x="5013355" y="771465"/>
            <a:ext cx="2627386" cy="707886"/>
          </a:xfrm>
          <a:prstGeom prst="rect">
            <a:avLst/>
          </a:prstGeom>
          <a:noFill/>
        </p:spPr>
        <p:txBody>
          <a:bodyPr wrap="none" rtlCol="0">
            <a:spAutoFit/>
          </a:bodyPr>
          <a:lstStyle/>
          <a:p>
            <a:r>
              <a:rPr lang="en-PH" sz="4000" b="1" dirty="0"/>
              <a:t>User Table</a:t>
            </a:r>
          </a:p>
        </p:txBody>
      </p:sp>
    </p:spTree>
    <p:extLst>
      <p:ext uri="{BB962C8B-B14F-4D97-AF65-F5344CB8AC3E}">
        <p14:creationId xmlns:p14="http://schemas.microsoft.com/office/powerpoint/2010/main" val="2012663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a:off x="10833100" y="2819400"/>
            <a:ext cx="203200" cy="2222500"/>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960867" y="5828925"/>
            <a:ext cx="10515600" cy="739057"/>
          </a:xfrm>
          <a:custGeom>
            <a:avLst/>
            <a:gdLst>
              <a:gd name="connsiteX0" fmla="*/ 0 w 10515600"/>
              <a:gd name="connsiteY0" fmla="*/ 0 h 739057"/>
              <a:gd name="connsiteX1" fmla="*/ 794512 w 10515600"/>
              <a:gd name="connsiteY1" fmla="*/ 0 h 739057"/>
              <a:gd name="connsiteX2" fmla="*/ 1168400 w 10515600"/>
              <a:gd name="connsiteY2" fmla="*/ 0 h 739057"/>
              <a:gd name="connsiteX3" fmla="*/ 1647444 w 10515600"/>
              <a:gd name="connsiteY3" fmla="*/ 0 h 739057"/>
              <a:gd name="connsiteX4" fmla="*/ 1916176 w 10515600"/>
              <a:gd name="connsiteY4" fmla="*/ 0 h 739057"/>
              <a:gd name="connsiteX5" fmla="*/ 2395220 w 10515600"/>
              <a:gd name="connsiteY5" fmla="*/ 0 h 739057"/>
              <a:gd name="connsiteX6" fmla="*/ 2874264 w 10515600"/>
              <a:gd name="connsiteY6" fmla="*/ 0 h 739057"/>
              <a:gd name="connsiteX7" fmla="*/ 3563620 w 10515600"/>
              <a:gd name="connsiteY7" fmla="*/ 0 h 739057"/>
              <a:gd name="connsiteX8" fmla="*/ 4147820 w 10515600"/>
              <a:gd name="connsiteY8" fmla="*/ 0 h 739057"/>
              <a:gd name="connsiteX9" fmla="*/ 4942332 w 10515600"/>
              <a:gd name="connsiteY9" fmla="*/ 0 h 739057"/>
              <a:gd name="connsiteX10" fmla="*/ 5736844 w 10515600"/>
              <a:gd name="connsiteY10" fmla="*/ 0 h 739057"/>
              <a:gd name="connsiteX11" fmla="*/ 6005576 w 10515600"/>
              <a:gd name="connsiteY11" fmla="*/ 0 h 739057"/>
              <a:gd name="connsiteX12" fmla="*/ 6379464 w 10515600"/>
              <a:gd name="connsiteY12" fmla="*/ 0 h 739057"/>
              <a:gd name="connsiteX13" fmla="*/ 6648196 w 10515600"/>
              <a:gd name="connsiteY13" fmla="*/ 0 h 739057"/>
              <a:gd name="connsiteX14" fmla="*/ 7127240 w 10515600"/>
              <a:gd name="connsiteY14" fmla="*/ 0 h 739057"/>
              <a:gd name="connsiteX15" fmla="*/ 7395972 w 10515600"/>
              <a:gd name="connsiteY15" fmla="*/ 0 h 739057"/>
              <a:gd name="connsiteX16" fmla="*/ 8190484 w 10515600"/>
              <a:gd name="connsiteY16" fmla="*/ 0 h 739057"/>
              <a:gd name="connsiteX17" fmla="*/ 8564372 w 10515600"/>
              <a:gd name="connsiteY17" fmla="*/ 0 h 739057"/>
              <a:gd name="connsiteX18" fmla="*/ 9358884 w 10515600"/>
              <a:gd name="connsiteY18" fmla="*/ 0 h 739057"/>
              <a:gd name="connsiteX19" fmla="*/ 9837928 w 10515600"/>
              <a:gd name="connsiteY19" fmla="*/ 0 h 739057"/>
              <a:gd name="connsiteX20" fmla="*/ 10515600 w 10515600"/>
              <a:gd name="connsiteY20" fmla="*/ 0 h 739057"/>
              <a:gd name="connsiteX21" fmla="*/ 10515600 w 10515600"/>
              <a:gd name="connsiteY21" fmla="*/ 369529 h 739057"/>
              <a:gd name="connsiteX22" fmla="*/ 10515600 w 10515600"/>
              <a:gd name="connsiteY22" fmla="*/ 739057 h 739057"/>
              <a:gd name="connsiteX23" fmla="*/ 10141712 w 10515600"/>
              <a:gd name="connsiteY23" fmla="*/ 739057 h 739057"/>
              <a:gd name="connsiteX24" fmla="*/ 9872980 w 10515600"/>
              <a:gd name="connsiteY24" fmla="*/ 739057 h 739057"/>
              <a:gd name="connsiteX25" fmla="*/ 9288780 w 10515600"/>
              <a:gd name="connsiteY25" fmla="*/ 739057 h 739057"/>
              <a:gd name="connsiteX26" fmla="*/ 8809736 w 10515600"/>
              <a:gd name="connsiteY26" fmla="*/ 739057 h 739057"/>
              <a:gd name="connsiteX27" fmla="*/ 8120380 w 10515600"/>
              <a:gd name="connsiteY27" fmla="*/ 739057 h 739057"/>
              <a:gd name="connsiteX28" fmla="*/ 7746492 w 10515600"/>
              <a:gd name="connsiteY28" fmla="*/ 739057 h 739057"/>
              <a:gd name="connsiteX29" fmla="*/ 7267448 w 10515600"/>
              <a:gd name="connsiteY29" fmla="*/ 739057 h 739057"/>
              <a:gd name="connsiteX30" fmla="*/ 6472936 w 10515600"/>
              <a:gd name="connsiteY30" fmla="*/ 739057 h 739057"/>
              <a:gd name="connsiteX31" fmla="*/ 5678424 w 10515600"/>
              <a:gd name="connsiteY31" fmla="*/ 739057 h 739057"/>
              <a:gd name="connsiteX32" fmla="*/ 5304536 w 10515600"/>
              <a:gd name="connsiteY32" fmla="*/ 739057 h 739057"/>
              <a:gd name="connsiteX33" fmla="*/ 4615180 w 10515600"/>
              <a:gd name="connsiteY33" fmla="*/ 739057 h 739057"/>
              <a:gd name="connsiteX34" fmla="*/ 4346448 w 10515600"/>
              <a:gd name="connsiteY34" fmla="*/ 739057 h 739057"/>
              <a:gd name="connsiteX35" fmla="*/ 3762248 w 10515600"/>
              <a:gd name="connsiteY35" fmla="*/ 739057 h 739057"/>
              <a:gd name="connsiteX36" fmla="*/ 3388360 w 10515600"/>
              <a:gd name="connsiteY36" fmla="*/ 739057 h 739057"/>
              <a:gd name="connsiteX37" fmla="*/ 2909316 w 10515600"/>
              <a:gd name="connsiteY37" fmla="*/ 739057 h 739057"/>
              <a:gd name="connsiteX38" fmla="*/ 2535428 w 10515600"/>
              <a:gd name="connsiteY38" fmla="*/ 739057 h 739057"/>
              <a:gd name="connsiteX39" fmla="*/ 2056384 w 10515600"/>
              <a:gd name="connsiteY39" fmla="*/ 739057 h 739057"/>
              <a:gd name="connsiteX40" fmla="*/ 1787652 w 10515600"/>
              <a:gd name="connsiteY40" fmla="*/ 739057 h 739057"/>
              <a:gd name="connsiteX41" fmla="*/ 993140 w 10515600"/>
              <a:gd name="connsiteY41" fmla="*/ 739057 h 739057"/>
              <a:gd name="connsiteX42" fmla="*/ 0 w 10515600"/>
              <a:gd name="connsiteY42" fmla="*/ 739057 h 739057"/>
              <a:gd name="connsiteX43" fmla="*/ 0 w 10515600"/>
              <a:gd name="connsiteY43" fmla="*/ 384310 h 739057"/>
              <a:gd name="connsiteX44" fmla="*/ 0 w 10515600"/>
              <a:gd name="connsiteY44" fmla="*/ 0 h 73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739057" fill="none" extrusionOk="0">
                <a:moveTo>
                  <a:pt x="0" y="0"/>
                </a:moveTo>
                <a:cubicBezTo>
                  <a:pt x="350531" y="-59026"/>
                  <a:pt x="429176" y="30132"/>
                  <a:pt x="794512" y="0"/>
                </a:cubicBezTo>
                <a:cubicBezTo>
                  <a:pt x="1159848" y="-30132"/>
                  <a:pt x="1074788" y="7630"/>
                  <a:pt x="1168400" y="0"/>
                </a:cubicBezTo>
                <a:cubicBezTo>
                  <a:pt x="1262012" y="-7630"/>
                  <a:pt x="1534884" y="43881"/>
                  <a:pt x="1647444" y="0"/>
                </a:cubicBezTo>
                <a:cubicBezTo>
                  <a:pt x="1760004" y="-43881"/>
                  <a:pt x="1822883" y="25733"/>
                  <a:pt x="1916176" y="0"/>
                </a:cubicBezTo>
                <a:cubicBezTo>
                  <a:pt x="2009469" y="-25733"/>
                  <a:pt x="2285199" y="45785"/>
                  <a:pt x="2395220" y="0"/>
                </a:cubicBezTo>
                <a:cubicBezTo>
                  <a:pt x="2505241" y="-45785"/>
                  <a:pt x="2713535" y="51167"/>
                  <a:pt x="2874264" y="0"/>
                </a:cubicBezTo>
                <a:cubicBezTo>
                  <a:pt x="3034993" y="-51167"/>
                  <a:pt x="3390948" y="65741"/>
                  <a:pt x="3563620" y="0"/>
                </a:cubicBezTo>
                <a:cubicBezTo>
                  <a:pt x="3736292" y="-65741"/>
                  <a:pt x="3942153" y="14879"/>
                  <a:pt x="4147820" y="0"/>
                </a:cubicBezTo>
                <a:cubicBezTo>
                  <a:pt x="4353487" y="-14879"/>
                  <a:pt x="4744444" y="78322"/>
                  <a:pt x="4942332" y="0"/>
                </a:cubicBezTo>
                <a:cubicBezTo>
                  <a:pt x="5140220" y="-78322"/>
                  <a:pt x="5467277" y="23025"/>
                  <a:pt x="5736844" y="0"/>
                </a:cubicBezTo>
                <a:cubicBezTo>
                  <a:pt x="6006411" y="-23025"/>
                  <a:pt x="5893591" y="1463"/>
                  <a:pt x="6005576" y="0"/>
                </a:cubicBezTo>
                <a:cubicBezTo>
                  <a:pt x="6117561" y="-1463"/>
                  <a:pt x="6209523" y="6666"/>
                  <a:pt x="6379464" y="0"/>
                </a:cubicBezTo>
                <a:cubicBezTo>
                  <a:pt x="6549405" y="-6666"/>
                  <a:pt x="6584197" y="4954"/>
                  <a:pt x="6648196" y="0"/>
                </a:cubicBezTo>
                <a:cubicBezTo>
                  <a:pt x="6712195" y="-4954"/>
                  <a:pt x="6893736" y="37943"/>
                  <a:pt x="7127240" y="0"/>
                </a:cubicBezTo>
                <a:cubicBezTo>
                  <a:pt x="7360744" y="-37943"/>
                  <a:pt x="7327238" y="24993"/>
                  <a:pt x="7395972" y="0"/>
                </a:cubicBezTo>
                <a:cubicBezTo>
                  <a:pt x="7464706" y="-24993"/>
                  <a:pt x="7974187" y="72881"/>
                  <a:pt x="8190484" y="0"/>
                </a:cubicBezTo>
                <a:cubicBezTo>
                  <a:pt x="8406781" y="-72881"/>
                  <a:pt x="8423806" y="12513"/>
                  <a:pt x="8564372" y="0"/>
                </a:cubicBezTo>
                <a:cubicBezTo>
                  <a:pt x="8704938" y="-12513"/>
                  <a:pt x="9180701" y="58480"/>
                  <a:pt x="9358884" y="0"/>
                </a:cubicBezTo>
                <a:cubicBezTo>
                  <a:pt x="9537067" y="-58480"/>
                  <a:pt x="9697665" y="33900"/>
                  <a:pt x="9837928" y="0"/>
                </a:cubicBezTo>
                <a:cubicBezTo>
                  <a:pt x="9978191" y="-33900"/>
                  <a:pt x="10322481" y="61067"/>
                  <a:pt x="10515600" y="0"/>
                </a:cubicBezTo>
                <a:cubicBezTo>
                  <a:pt x="10554013" y="149572"/>
                  <a:pt x="10513100" y="205928"/>
                  <a:pt x="10515600" y="369529"/>
                </a:cubicBezTo>
                <a:cubicBezTo>
                  <a:pt x="10518100" y="533130"/>
                  <a:pt x="10478602" y="645901"/>
                  <a:pt x="10515600" y="739057"/>
                </a:cubicBezTo>
                <a:cubicBezTo>
                  <a:pt x="10437643" y="754545"/>
                  <a:pt x="10219154" y="723140"/>
                  <a:pt x="10141712" y="739057"/>
                </a:cubicBezTo>
                <a:cubicBezTo>
                  <a:pt x="10064270" y="754974"/>
                  <a:pt x="9983409" y="711625"/>
                  <a:pt x="9872980" y="739057"/>
                </a:cubicBezTo>
                <a:cubicBezTo>
                  <a:pt x="9762551" y="766489"/>
                  <a:pt x="9486758" y="674683"/>
                  <a:pt x="9288780" y="739057"/>
                </a:cubicBezTo>
                <a:cubicBezTo>
                  <a:pt x="9090802" y="803431"/>
                  <a:pt x="8934474" y="707392"/>
                  <a:pt x="8809736" y="739057"/>
                </a:cubicBezTo>
                <a:cubicBezTo>
                  <a:pt x="8684998" y="770722"/>
                  <a:pt x="8329699" y="729104"/>
                  <a:pt x="8120380" y="739057"/>
                </a:cubicBezTo>
                <a:cubicBezTo>
                  <a:pt x="7911061" y="749010"/>
                  <a:pt x="7915776" y="704787"/>
                  <a:pt x="7746492" y="739057"/>
                </a:cubicBezTo>
                <a:cubicBezTo>
                  <a:pt x="7577208" y="773327"/>
                  <a:pt x="7496377" y="733172"/>
                  <a:pt x="7267448" y="739057"/>
                </a:cubicBezTo>
                <a:cubicBezTo>
                  <a:pt x="7038519" y="744942"/>
                  <a:pt x="6843356" y="649369"/>
                  <a:pt x="6472936" y="739057"/>
                </a:cubicBezTo>
                <a:cubicBezTo>
                  <a:pt x="6102516" y="828745"/>
                  <a:pt x="5955339" y="699254"/>
                  <a:pt x="5678424" y="739057"/>
                </a:cubicBezTo>
                <a:cubicBezTo>
                  <a:pt x="5401509" y="778860"/>
                  <a:pt x="5448891" y="710602"/>
                  <a:pt x="5304536" y="739057"/>
                </a:cubicBezTo>
                <a:cubicBezTo>
                  <a:pt x="5160181" y="767512"/>
                  <a:pt x="4922752" y="670463"/>
                  <a:pt x="4615180" y="739057"/>
                </a:cubicBezTo>
                <a:cubicBezTo>
                  <a:pt x="4307608" y="807651"/>
                  <a:pt x="4406820" y="732328"/>
                  <a:pt x="4346448" y="739057"/>
                </a:cubicBezTo>
                <a:cubicBezTo>
                  <a:pt x="4286076" y="745786"/>
                  <a:pt x="3881706" y="715759"/>
                  <a:pt x="3762248" y="739057"/>
                </a:cubicBezTo>
                <a:cubicBezTo>
                  <a:pt x="3642790" y="762355"/>
                  <a:pt x="3561521" y="727120"/>
                  <a:pt x="3388360" y="739057"/>
                </a:cubicBezTo>
                <a:cubicBezTo>
                  <a:pt x="3215199" y="750994"/>
                  <a:pt x="3019602" y="733823"/>
                  <a:pt x="2909316" y="739057"/>
                </a:cubicBezTo>
                <a:cubicBezTo>
                  <a:pt x="2799030" y="744291"/>
                  <a:pt x="2641259" y="708110"/>
                  <a:pt x="2535428" y="739057"/>
                </a:cubicBezTo>
                <a:cubicBezTo>
                  <a:pt x="2429597" y="770004"/>
                  <a:pt x="2203652" y="721175"/>
                  <a:pt x="2056384" y="739057"/>
                </a:cubicBezTo>
                <a:cubicBezTo>
                  <a:pt x="1909116" y="756939"/>
                  <a:pt x="1843430" y="720252"/>
                  <a:pt x="1787652" y="739057"/>
                </a:cubicBezTo>
                <a:cubicBezTo>
                  <a:pt x="1731874" y="757862"/>
                  <a:pt x="1312005" y="649205"/>
                  <a:pt x="993140" y="739057"/>
                </a:cubicBezTo>
                <a:cubicBezTo>
                  <a:pt x="674275" y="828909"/>
                  <a:pt x="269670" y="695248"/>
                  <a:pt x="0" y="739057"/>
                </a:cubicBezTo>
                <a:cubicBezTo>
                  <a:pt x="-32868" y="668083"/>
                  <a:pt x="5970" y="523712"/>
                  <a:pt x="0" y="384310"/>
                </a:cubicBezTo>
                <a:cubicBezTo>
                  <a:pt x="-5970" y="244908"/>
                  <a:pt x="9639" y="120574"/>
                  <a:pt x="0" y="0"/>
                </a:cubicBezTo>
                <a:close/>
              </a:path>
              <a:path w="10515600" h="739057" stroke="0" extrusionOk="0">
                <a:moveTo>
                  <a:pt x="0" y="0"/>
                </a:moveTo>
                <a:cubicBezTo>
                  <a:pt x="183510" y="-54339"/>
                  <a:pt x="565628" y="42138"/>
                  <a:pt x="794512" y="0"/>
                </a:cubicBezTo>
                <a:cubicBezTo>
                  <a:pt x="1023396" y="-42138"/>
                  <a:pt x="1004721" y="21421"/>
                  <a:pt x="1063244" y="0"/>
                </a:cubicBezTo>
                <a:cubicBezTo>
                  <a:pt x="1121767" y="-21421"/>
                  <a:pt x="1263999" y="41695"/>
                  <a:pt x="1437132" y="0"/>
                </a:cubicBezTo>
                <a:cubicBezTo>
                  <a:pt x="1610265" y="-41695"/>
                  <a:pt x="1613890" y="11779"/>
                  <a:pt x="1705864" y="0"/>
                </a:cubicBezTo>
                <a:cubicBezTo>
                  <a:pt x="1797838" y="-11779"/>
                  <a:pt x="1987673" y="12124"/>
                  <a:pt x="2184908" y="0"/>
                </a:cubicBezTo>
                <a:cubicBezTo>
                  <a:pt x="2382143" y="-12124"/>
                  <a:pt x="2391633" y="42774"/>
                  <a:pt x="2558796" y="0"/>
                </a:cubicBezTo>
                <a:cubicBezTo>
                  <a:pt x="2725959" y="-42774"/>
                  <a:pt x="2907264" y="21912"/>
                  <a:pt x="3142996" y="0"/>
                </a:cubicBezTo>
                <a:cubicBezTo>
                  <a:pt x="3378728" y="-21912"/>
                  <a:pt x="3763414" y="30752"/>
                  <a:pt x="3937508" y="0"/>
                </a:cubicBezTo>
                <a:cubicBezTo>
                  <a:pt x="4111602" y="-30752"/>
                  <a:pt x="4103185" y="18230"/>
                  <a:pt x="4206240" y="0"/>
                </a:cubicBezTo>
                <a:cubicBezTo>
                  <a:pt x="4309295" y="-18230"/>
                  <a:pt x="4393488" y="12621"/>
                  <a:pt x="4580128" y="0"/>
                </a:cubicBezTo>
                <a:cubicBezTo>
                  <a:pt x="4766768" y="-12621"/>
                  <a:pt x="5034525" y="22330"/>
                  <a:pt x="5269484" y="0"/>
                </a:cubicBezTo>
                <a:cubicBezTo>
                  <a:pt x="5504443" y="-22330"/>
                  <a:pt x="5616296" y="22863"/>
                  <a:pt x="5853684" y="0"/>
                </a:cubicBezTo>
                <a:cubicBezTo>
                  <a:pt x="6091072" y="-22863"/>
                  <a:pt x="6329458" y="45055"/>
                  <a:pt x="6543040" y="0"/>
                </a:cubicBezTo>
                <a:cubicBezTo>
                  <a:pt x="6756622" y="-45055"/>
                  <a:pt x="6899313" y="5148"/>
                  <a:pt x="7127240" y="0"/>
                </a:cubicBezTo>
                <a:cubicBezTo>
                  <a:pt x="7355167" y="-5148"/>
                  <a:pt x="7399046" y="31717"/>
                  <a:pt x="7606284" y="0"/>
                </a:cubicBezTo>
                <a:cubicBezTo>
                  <a:pt x="7813522" y="-31717"/>
                  <a:pt x="7867054" y="45802"/>
                  <a:pt x="8085328" y="0"/>
                </a:cubicBezTo>
                <a:cubicBezTo>
                  <a:pt x="8303602" y="-45802"/>
                  <a:pt x="8231743" y="19223"/>
                  <a:pt x="8354060" y="0"/>
                </a:cubicBezTo>
                <a:cubicBezTo>
                  <a:pt x="8476377" y="-19223"/>
                  <a:pt x="8811339" y="44839"/>
                  <a:pt x="8938260" y="0"/>
                </a:cubicBezTo>
                <a:cubicBezTo>
                  <a:pt x="9065181" y="-44839"/>
                  <a:pt x="9364348" y="10499"/>
                  <a:pt x="9522460" y="0"/>
                </a:cubicBezTo>
                <a:cubicBezTo>
                  <a:pt x="9680572" y="-10499"/>
                  <a:pt x="10254991" y="113385"/>
                  <a:pt x="10515600" y="0"/>
                </a:cubicBezTo>
                <a:cubicBezTo>
                  <a:pt x="10530113" y="131519"/>
                  <a:pt x="10485974" y="269644"/>
                  <a:pt x="10515600" y="354747"/>
                </a:cubicBezTo>
                <a:cubicBezTo>
                  <a:pt x="10545226" y="439850"/>
                  <a:pt x="10473467" y="588780"/>
                  <a:pt x="10515600" y="739057"/>
                </a:cubicBezTo>
                <a:cubicBezTo>
                  <a:pt x="10285029" y="761401"/>
                  <a:pt x="10271516" y="687235"/>
                  <a:pt x="10036556" y="739057"/>
                </a:cubicBezTo>
                <a:cubicBezTo>
                  <a:pt x="9801596" y="790879"/>
                  <a:pt x="9860649" y="709707"/>
                  <a:pt x="9767824" y="739057"/>
                </a:cubicBezTo>
                <a:cubicBezTo>
                  <a:pt x="9674999" y="768407"/>
                  <a:pt x="9493190" y="720990"/>
                  <a:pt x="9393936" y="739057"/>
                </a:cubicBezTo>
                <a:cubicBezTo>
                  <a:pt x="9294682" y="757124"/>
                  <a:pt x="8968809" y="729336"/>
                  <a:pt x="8704580" y="739057"/>
                </a:cubicBezTo>
                <a:cubicBezTo>
                  <a:pt x="8440351" y="748778"/>
                  <a:pt x="8496354" y="727051"/>
                  <a:pt x="8435848" y="739057"/>
                </a:cubicBezTo>
                <a:cubicBezTo>
                  <a:pt x="8375342" y="751063"/>
                  <a:pt x="8265461" y="711526"/>
                  <a:pt x="8167116" y="739057"/>
                </a:cubicBezTo>
                <a:cubicBezTo>
                  <a:pt x="8068771" y="766588"/>
                  <a:pt x="7888663" y="692635"/>
                  <a:pt x="7688072" y="739057"/>
                </a:cubicBezTo>
                <a:cubicBezTo>
                  <a:pt x="7487481" y="785479"/>
                  <a:pt x="7520548" y="720093"/>
                  <a:pt x="7419340" y="739057"/>
                </a:cubicBezTo>
                <a:cubicBezTo>
                  <a:pt x="7318132" y="758021"/>
                  <a:pt x="7155268" y="687493"/>
                  <a:pt x="6940296" y="739057"/>
                </a:cubicBezTo>
                <a:cubicBezTo>
                  <a:pt x="6725324" y="790621"/>
                  <a:pt x="6658260" y="690884"/>
                  <a:pt x="6461252" y="739057"/>
                </a:cubicBezTo>
                <a:cubicBezTo>
                  <a:pt x="6264244" y="787230"/>
                  <a:pt x="6167464" y="731238"/>
                  <a:pt x="5982208" y="739057"/>
                </a:cubicBezTo>
                <a:cubicBezTo>
                  <a:pt x="5796952" y="746876"/>
                  <a:pt x="5757499" y="730900"/>
                  <a:pt x="5608320" y="739057"/>
                </a:cubicBezTo>
                <a:cubicBezTo>
                  <a:pt x="5459141" y="747214"/>
                  <a:pt x="5467414" y="719946"/>
                  <a:pt x="5339588" y="739057"/>
                </a:cubicBezTo>
                <a:cubicBezTo>
                  <a:pt x="5211762" y="758168"/>
                  <a:pt x="5131771" y="738588"/>
                  <a:pt x="5070856" y="739057"/>
                </a:cubicBezTo>
                <a:cubicBezTo>
                  <a:pt x="5009941" y="739526"/>
                  <a:pt x="4835632" y="736939"/>
                  <a:pt x="4696968" y="739057"/>
                </a:cubicBezTo>
                <a:cubicBezTo>
                  <a:pt x="4558304" y="741175"/>
                  <a:pt x="4326717" y="724330"/>
                  <a:pt x="4007612" y="739057"/>
                </a:cubicBezTo>
                <a:cubicBezTo>
                  <a:pt x="3688507" y="753784"/>
                  <a:pt x="3632632" y="677506"/>
                  <a:pt x="3423412" y="739057"/>
                </a:cubicBezTo>
                <a:cubicBezTo>
                  <a:pt x="3214192" y="800608"/>
                  <a:pt x="3279828" y="731991"/>
                  <a:pt x="3154680" y="739057"/>
                </a:cubicBezTo>
                <a:cubicBezTo>
                  <a:pt x="3029532" y="746123"/>
                  <a:pt x="2724625" y="693909"/>
                  <a:pt x="2360168" y="739057"/>
                </a:cubicBezTo>
                <a:cubicBezTo>
                  <a:pt x="1995711" y="784205"/>
                  <a:pt x="2054771" y="707469"/>
                  <a:pt x="1881124" y="739057"/>
                </a:cubicBezTo>
                <a:cubicBezTo>
                  <a:pt x="1707477" y="770645"/>
                  <a:pt x="1577601" y="685951"/>
                  <a:pt x="1296924" y="739057"/>
                </a:cubicBezTo>
                <a:cubicBezTo>
                  <a:pt x="1016247" y="792163"/>
                  <a:pt x="661727" y="718956"/>
                  <a:pt x="502412" y="739057"/>
                </a:cubicBezTo>
                <a:cubicBezTo>
                  <a:pt x="343097" y="759158"/>
                  <a:pt x="203345" y="728475"/>
                  <a:pt x="0" y="739057"/>
                </a:cubicBezTo>
                <a:cubicBezTo>
                  <a:pt x="-24792" y="576794"/>
                  <a:pt x="36732" y="434750"/>
                  <a:pt x="0" y="354747"/>
                </a:cubicBezTo>
                <a:cubicBezTo>
                  <a:pt x="-36732" y="274744"/>
                  <a:pt x="18220" y="176880"/>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4000" dirty="0"/>
              <a:t>Each row store data about one particular entity  </a:t>
            </a:r>
            <a:endParaRPr lang="en-PH" sz="4000" b="1" dirty="0">
              <a:solidFill>
                <a:srgbClr val="0070C0"/>
              </a:solidFill>
            </a:endParaRPr>
          </a:p>
        </p:txBody>
      </p:sp>
      <p:sp>
        <p:nvSpPr>
          <p:cNvPr id="21" name="TextBox 20">
            <a:extLst>
              <a:ext uri="{FF2B5EF4-FFF2-40B4-BE49-F238E27FC236}">
                <a16:creationId xmlns:a16="http://schemas.microsoft.com/office/drawing/2014/main" id="{C4BCA1B8-E698-27CF-1DAF-96D202BAB7F9}"/>
              </a:ext>
            </a:extLst>
          </p:cNvPr>
          <p:cNvSpPr txBox="1"/>
          <p:nvPr/>
        </p:nvSpPr>
        <p:spPr>
          <a:xfrm>
            <a:off x="11085142" y="3692123"/>
            <a:ext cx="975523" cy="477054"/>
          </a:xfrm>
          <a:prstGeom prst="rect">
            <a:avLst/>
          </a:prstGeom>
          <a:noFill/>
        </p:spPr>
        <p:txBody>
          <a:bodyPr wrap="none" rtlCol="0">
            <a:spAutoFit/>
          </a:bodyPr>
          <a:lstStyle/>
          <a:p>
            <a:r>
              <a:rPr lang="en-PH" sz="2500" b="1" dirty="0"/>
              <a:t>Rows</a:t>
            </a:r>
          </a:p>
        </p:txBody>
      </p:sp>
      <p:sp>
        <p:nvSpPr>
          <p:cNvPr id="22" name="TextBox 21">
            <a:extLst>
              <a:ext uri="{FF2B5EF4-FFF2-40B4-BE49-F238E27FC236}">
                <a16:creationId xmlns:a16="http://schemas.microsoft.com/office/drawing/2014/main" id="{E5E49B2B-A1F3-8C71-765D-2738293F280B}"/>
              </a:ext>
            </a:extLst>
          </p:cNvPr>
          <p:cNvSpPr txBox="1"/>
          <p:nvPr/>
        </p:nvSpPr>
        <p:spPr>
          <a:xfrm>
            <a:off x="5013355" y="771465"/>
            <a:ext cx="2627386" cy="707886"/>
          </a:xfrm>
          <a:prstGeom prst="rect">
            <a:avLst/>
          </a:prstGeom>
          <a:noFill/>
        </p:spPr>
        <p:txBody>
          <a:bodyPr wrap="none" rtlCol="0">
            <a:spAutoFit/>
          </a:bodyPr>
          <a:lstStyle/>
          <a:p>
            <a:r>
              <a:rPr lang="en-PH" sz="4000" b="1" dirty="0"/>
              <a:t>User Table</a:t>
            </a:r>
          </a:p>
        </p:txBody>
      </p:sp>
    </p:spTree>
    <p:extLst>
      <p:ext uri="{BB962C8B-B14F-4D97-AF65-F5344CB8AC3E}">
        <p14:creationId xmlns:p14="http://schemas.microsoft.com/office/powerpoint/2010/main" val="1453815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rot="16200000">
            <a:off x="6226174" y="-2408555"/>
            <a:ext cx="203200" cy="7448550"/>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579866" y="5835275"/>
            <a:ext cx="11180333" cy="739057"/>
          </a:xfrm>
          <a:custGeom>
            <a:avLst/>
            <a:gdLst>
              <a:gd name="connsiteX0" fmla="*/ 0 w 11180333"/>
              <a:gd name="connsiteY0" fmla="*/ 0 h 739057"/>
              <a:gd name="connsiteX1" fmla="*/ 700242 w 11180333"/>
              <a:gd name="connsiteY1" fmla="*/ 0 h 739057"/>
              <a:gd name="connsiteX2" fmla="*/ 953270 w 11180333"/>
              <a:gd name="connsiteY2" fmla="*/ 0 h 739057"/>
              <a:gd name="connsiteX3" fmla="*/ 1429906 w 11180333"/>
              <a:gd name="connsiteY3" fmla="*/ 0 h 739057"/>
              <a:gd name="connsiteX4" fmla="*/ 1906541 w 11180333"/>
              <a:gd name="connsiteY4" fmla="*/ 0 h 739057"/>
              <a:gd name="connsiteX5" fmla="*/ 2606783 w 11180333"/>
              <a:gd name="connsiteY5" fmla="*/ 0 h 739057"/>
              <a:gd name="connsiteX6" fmla="*/ 3195221 w 11180333"/>
              <a:gd name="connsiteY6" fmla="*/ 0 h 739057"/>
              <a:gd name="connsiteX7" fmla="*/ 4007267 w 11180333"/>
              <a:gd name="connsiteY7" fmla="*/ 0 h 739057"/>
              <a:gd name="connsiteX8" fmla="*/ 4819312 w 11180333"/>
              <a:gd name="connsiteY8" fmla="*/ 0 h 739057"/>
              <a:gd name="connsiteX9" fmla="*/ 5072341 w 11180333"/>
              <a:gd name="connsiteY9" fmla="*/ 0 h 739057"/>
              <a:gd name="connsiteX10" fmla="*/ 5437172 w 11180333"/>
              <a:gd name="connsiteY10" fmla="*/ 0 h 739057"/>
              <a:gd name="connsiteX11" fmla="*/ 5690201 w 11180333"/>
              <a:gd name="connsiteY11" fmla="*/ 0 h 739057"/>
              <a:gd name="connsiteX12" fmla="*/ 6166836 w 11180333"/>
              <a:gd name="connsiteY12" fmla="*/ 0 h 739057"/>
              <a:gd name="connsiteX13" fmla="*/ 6419865 w 11180333"/>
              <a:gd name="connsiteY13" fmla="*/ 0 h 739057"/>
              <a:gd name="connsiteX14" fmla="*/ 7231910 w 11180333"/>
              <a:gd name="connsiteY14" fmla="*/ 0 h 739057"/>
              <a:gd name="connsiteX15" fmla="*/ 7596742 w 11180333"/>
              <a:gd name="connsiteY15" fmla="*/ 0 h 739057"/>
              <a:gd name="connsiteX16" fmla="*/ 8408787 w 11180333"/>
              <a:gd name="connsiteY16" fmla="*/ 0 h 739057"/>
              <a:gd name="connsiteX17" fmla="*/ 8885423 w 11180333"/>
              <a:gd name="connsiteY17" fmla="*/ 0 h 739057"/>
              <a:gd name="connsiteX18" fmla="*/ 9697468 w 11180333"/>
              <a:gd name="connsiteY18" fmla="*/ 0 h 739057"/>
              <a:gd name="connsiteX19" fmla="*/ 10285906 w 11180333"/>
              <a:gd name="connsiteY19" fmla="*/ 0 h 739057"/>
              <a:gd name="connsiteX20" fmla="*/ 11180333 w 11180333"/>
              <a:gd name="connsiteY20" fmla="*/ 0 h 739057"/>
              <a:gd name="connsiteX21" fmla="*/ 11180333 w 11180333"/>
              <a:gd name="connsiteY21" fmla="*/ 362138 h 739057"/>
              <a:gd name="connsiteX22" fmla="*/ 11180333 w 11180333"/>
              <a:gd name="connsiteY22" fmla="*/ 739057 h 739057"/>
              <a:gd name="connsiteX23" fmla="*/ 10368288 w 11180333"/>
              <a:gd name="connsiteY23" fmla="*/ 739057 h 739057"/>
              <a:gd name="connsiteX24" fmla="*/ 9891653 w 11180333"/>
              <a:gd name="connsiteY24" fmla="*/ 739057 h 739057"/>
              <a:gd name="connsiteX25" fmla="*/ 9191411 w 11180333"/>
              <a:gd name="connsiteY25" fmla="*/ 739057 h 739057"/>
              <a:gd name="connsiteX26" fmla="*/ 8826579 w 11180333"/>
              <a:gd name="connsiteY26" fmla="*/ 739057 h 739057"/>
              <a:gd name="connsiteX27" fmla="*/ 8349943 w 11180333"/>
              <a:gd name="connsiteY27" fmla="*/ 739057 h 739057"/>
              <a:gd name="connsiteX28" fmla="*/ 7537898 w 11180333"/>
              <a:gd name="connsiteY28" fmla="*/ 739057 h 739057"/>
              <a:gd name="connsiteX29" fmla="*/ 6725853 w 11180333"/>
              <a:gd name="connsiteY29" fmla="*/ 739057 h 739057"/>
              <a:gd name="connsiteX30" fmla="*/ 6361021 w 11180333"/>
              <a:gd name="connsiteY30" fmla="*/ 739057 h 739057"/>
              <a:gd name="connsiteX31" fmla="*/ 5660779 w 11180333"/>
              <a:gd name="connsiteY31" fmla="*/ 739057 h 739057"/>
              <a:gd name="connsiteX32" fmla="*/ 5407751 w 11180333"/>
              <a:gd name="connsiteY32" fmla="*/ 739057 h 739057"/>
              <a:gd name="connsiteX33" fmla="*/ 4819312 w 11180333"/>
              <a:gd name="connsiteY33" fmla="*/ 739057 h 739057"/>
              <a:gd name="connsiteX34" fmla="*/ 4454480 w 11180333"/>
              <a:gd name="connsiteY34" fmla="*/ 739057 h 739057"/>
              <a:gd name="connsiteX35" fmla="*/ 3977845 w 11180333"/>
              <a:gd name="connsiteY35" fmla="*/ 739057 h 739057"/>
              <a:gd name="connsiteX36" fmla="*/ 3613013 w 11180333"/>
              <a:gd name="connsiteY36" fmla="*/ 739057 h 739057"/>
              <a:gd name="connsiteX37" fmla="*/ 3136378 w 11180333"/>
              <a:gd name="connsiteY37" fmla="*/ 739057 h 739057"/>
              <a:gd name="connsiteX38" fmla="*/ 2883349 w 11180333"/>
              <a:gd name="connsiteY38" fmla="*/ 739057 h 739057"/>
              <a:gd name="connsiteX39" fmla="*/ 2071304 w 11180333"/>
              <a:gd name="connsiteY39" fmla="*/ 739057 h 739057"/>
              <a:gd name="connsiteX40" fmla="*/ 1482865 w 11180333"/>
              <a:gd name="connsiteY40" fmla="*/ 739057 h 739057"/>
              <a:gd name="connsiteX41" fmla="*/ 1118033 w 11180333"/>
              <a:gd name="connsiteY41" fmla="*/ 739057 h 739057"/>
              <a:gd name="connsiteX42" fmla="*/ 641398 w 11180333"/>
              <a:gd name="connsiteY42" fmla="*/ 739057 h 739057"/>
              <a:gd name="connsiteX43" fmla="*/ 0 w 11180333"/>
              <a:gd name="connsiteY43" fmla="*/ 739057 h 739057"/>
              <a:gd name="connsiteX44" fmla="*/ 0 w 11180333"/>
              <a:gd name="connsiteY44" fmla="*/ 369529 h 739057"/>
              <a:gd name="connsiteX45" fmla="*/ 0 w 11180333"/>
              <a:gd name="connsiteY45" fmla="*/ 0 h 73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739057"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218114" y="98879"/>
                  <a:pt x="11150563" y="238364"/>
                  <a:pt x="11180333" y="362138"/>
                </a:cubicBezTo>
                <a:cubicBezTo>
                  <a:pt x="11210103" y="485912"/>
                  <a:pt x="11168639" y="651384"/>
                  <a:pt x="11180333" y="739057"/>
                </a:cubicBezTo>
                <a:cubicBezTo>
                  <a:pt x="10877013" y="757634"/>
                  <a:pt x="10735556" y="738248"/>
                  <a:pt x="10368288" y="739057"/>
                </a:cubicBezTo>
                <a:cubicBezTo>
                  <a:pt x="10001021" y="739866"/>
                  <a:pt x="10040192" y="734814"/>
                  <a:pt x="9891653" y="739057"/>
                </a:cubicBezTo>
                <a:cubicBezTo>
                  <a:pt x="9743115" y="743300"/>
                  <a:pt x="9369618" y="710912"/>
                  <a:pt x="9191411" y="739057"/>
                </a:cubicBezTo>
                <a:cubicBezTo>
                  <a:pt x="9013204" y="767202"/>
                  <a:pt x="8915000" y="736693"/>
                  <a:pt x="8826579" y="739057"/>
                </a:cubicBezTo>
                <a:cubicBezTo>
                  <a:pt x="8738158" y="741421"/>
                  <a:pt x="8445683" y="722798"/>
                  <a:pt x="8349943" y="739057"/>
                </a:cubicBezTo>
                <a:cubicBezTo>
                  <a:pt x="8254203" y="755316"/>
                  <a:pt x="7823437" y="660485"/>
                  <a:pt x="7537898" y="739057"/>
                </a:cubicBezTo>
                <a:cubicBezTo>
                  <a:pt x="7252359" y="817629"/>
                  <a:pt x="7013249" y="709834"/>
                  <a:pt x="6725853" y="739057"/>
                </a:cubicBezTo>
                <a:cubicBezTo>
                  <a:pt x="6438458" y="768280"/>
                  <a:pt x="6438429" y="710521"/>
                  <a:pt x="6361021" y="739057"/>
                </a:cubicBezTo>
                <a:cubicBezTo>
                  <a:pt x="6283613" y="767593"/>
                  <a:pt x="5975280" y="688682"/>
                  <a:pt x="5660779" y="739057"/>
                </a:cubicBezTo>
                <a:cubicBezTo>
                  <a:pt x="5346278" y="789432"/>
                  <a:pt x="5474770" y="714685"/>
                  <a:pt x="5407751" y="739057"/>
                </a:cubicBezTo>
                <a:cubicBezTo>
                  <a:pt x="5340732" y="763429"/>
                  <a:pt x="5016959" y="681106"/>
                  <a:pt x="4819312" y="739057"/>
                </a:cubicBezTo>
                <a:cubicBezTo>
                  <a:pt x="4621665" y="797008"/>
                  <a:pt x="4535530" y="696242"/>
                  <a:pt x="4454480" y="739057"/>
                </a:cubicBezTo>
                <a:cubicBezTo>
                  <a:pt x="4373430" y="781872"/>
                  <a:pt x="4083946" y="705012"/>
                  <a:pt x="3977845" y="739057"/>
                </a:cubicBezTo>
                <a:cubicBezTo>
                  <a:pt x="3871744" y="773102"/>
                  <a:pt x="3733669" y="738772"/>
                  <a:pt x="3613013" y="739057"/>
                </a:cubicBezTo>
                <a:cubicBezTo>
                  <a:pt x="3492357" y="739342"/>
                  <a:pt x="3295555" y="731945"/>
                  <a:pt x="3136378" y="739057"/>
                </a:cubicBezTo>
                <a:cubicBezTo>
                  <a:pt x="2977201" y="746169"/>
                  <a:pt x="2973517" y="720205"/>
                  <a:pt x="2883349" y="739057"/>
                </a:cubicBezTo>
                <a:cubicBezTo>
                  <a:pt x="2793181" y="757909"/>
                  <a:pt x="2381889" y="664951"/>
                  <a:pt x="2071304" y="739057"/>
                </a:cubicBezTo>
                <a:cubicBezTo>
                  <a:pt x="1760719" y="813163"/>
                  <a:pt x="1699162" y="687534"/>
                  <a:pt x="1482865" y="739057"/>
                </a:cubicBezTo>
                <a:cubicBezTo>
                  <a:pt x="1266568" y="790580"/>
                  <a:pt x="1200444" y="717186"/>
                  <a:pt x="1118033" y="739057"/>
                </a:cubicBezTo>
                <a:cubicBezTo>
                  <a:pt x="1035622" y="760928"/>
                  <a:pt x="848723" y="684734"/>
                  <a:pt x="641398" y="739057"/>
                </a:cubicBezTo>
                <a:cubicBezTo>
                  <a:pt x="434074" y="793380"/>
                  <a:pt x="164460" y="685845"/>
                  <a:pt x="0" y="739057"/>
                </a:cubicBezTo>
                <a:cubicBezTo>
                  <a:pt x="-23673" y="650029"/>
                  <a:pt x="141" y="500329"/>
                  <a:pt x="0" y="369529"/>
                </a:cubicBezTo>
                <a:cubicBezTo>
                  <a:pt x="-141" y="238729"/>
                  <a:pt x="32720" y="133796"/>
                  <a:pt x="0" y="0"/>
                </a:cubicBezTo>
                <a:close/>
              </a:path>
              <a:path w="11180333" h="739057"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185472" y="80092"/>
                  <a:pt x="11147356" y="282041"/>
                  <a:pt x="11180333" y="362138"/>
                </a:cubicBezTo>
                <a:cubicBezTo>
                  <a:pt x="11213310" y="442235"/>
                  <a:pt x="11161616" y="554672"/>
                  <a:pt x="11180333" y="739057"/>
                </a:cubicBezTo>
                <a:cubicBezTo>
                  <a:pt x="10983082" y="789383"/>
                  <a:pt x="10906205" y="728443"/>
                  <a:pt x="10703698" y="739057"/>
                </a:cubicBezTo>
                <a:cubicBezTo>
                  <a:pt x="10501191" y="749671"/>
                  <a:pt x="10187860" y="655296"/>
                  <a:pt x="10003456" y="739057"/>
                </a:cubicBezTo>
                <a:cubicBezTo>
                  <a:pt x="9819052" y="822818"/>
                  <a:pt x="9817920" y="724646"/>
                  <a:pt x="9750427" y="739057"/>
                </a:cubicBezTo>
                <a:cubicBezTo>
                  <a:pt x="9682934" y="753468"/>
                  <a:pt x="9595437" y="736119"/>
                  <a:pt x="9497399" y="739057"/>
                </a:cubicBezTo>
                <a:cubicBezTo>
                  <a:pt x="9399361" y="741995"/>
                  <a:pt x="9120959" y="731107"/>
                  <a:pt x="9020763" y="739057"/>
                </a:cubicBezTo>
                <a:cubicBezTo>
                  <a:pt x="8920567" y="747007"/>
                  <a:pt x="8848232" y="724887"/>
                  <a:pt x="8767735" y="739057"/>
                </a:cubicBezTo>
                <a:cubicBezTo>
                  <a:pt x="8687238" y="753227"/>
                  <a:pt x="8526352" y="715863"/>
                  <a:pt x="8291100" y="739057"/>
                </a:cubicBezTo>
                <a:cubicBezTo>
                  <a:pt x="8055849" y="762251"/>
                  <a:pt x="7973655" y="718751"/>
                  <a:pt x="7814464" y="739057"/>
                </a:cubicBezTo>
                <a:cubicBezTo>
                  <a:pt x="7655273" y="759363"/>
                  <a:pt x="7574748" y="717674"/>
                  <a:pt x="7337829" y="739057"/>
                </a:cubicBezTo>
                <a:cubicBezTo>
                  <a:pt x="7100911" y="760440"/>
                  <a:pt x="7072589" y="733285"/>
                  <a:pt x="6972997" y="739057"/>
                </a:cubicBezTo>
                <a:cubicBezTo>
                  <a:pt x="6873405" y="744829"/>
                  <a:pt x="6809208" y="728578"/>
                  <a:pt x="6719969" y="739057"/>
                </a:cubicBezTo>
                <a:cubicBezTo>
                  <a:pt x="6630730" y="749536"/>
                  <a:pt x="6576284" y="733707"/>
                  <a:pt x="6466940" y="739057"/>
                </a:cubicBezTo>
                <a:cubicBezTo>
                  <a:pt x="6357596" y="744407"/>
                  <a:pt x="6229850" y="724456"/>
                  <a:pt x="6102108" y="739057"/>
                </a:cubicBezTo>
                <a:cubicBezTo>
                  <a:pt x="5974366" y="753658"/>
                  <a:pt x="5566705" y="684225"/>
                  <a:pt x="5401866" y="739057"/>
                </a:cubicBezTo>
                <a:cubicBezTo>
                  <a:pt x="5237027" y="793889"/>
                  <a:pt x="5061062" y="702966"/>
                  <a:pt x="4813428" y="739057"/>
                </a:cubicBezTo>
                <a:cubicBezTo>
                  <a:pt x="4565794" y="775148"/>
                  <a:pt x="4632776" y="728871"/>
                  <a:pt x="4560399" y="739057"/>
                </a:cubicBezTo>
                <a:cubicBezTo>
                  <a:pt x="4488022" y="749243"/>
                  <a:pt x="4145590" y="691766"/>
                  <a:pt x="3748354" y="739057"/>
                </a:cubicBezTo>
                <a:cubicBezTo>
                  <a:pt x="3351119" y="786348"/>
                  <a:pt x="3385132" y="720522"/>
                  <a:pt x="3271718" y="739057"/>
                </a:cubicBezTo>
                <a:cubicBezTo>
                  <a:pt x="3158304" y="757592"/>
                  <a:pt x="2852139" y="732701"/>
                  <a:pt x="2683280" y="739057"/>
                </a:cubicBezTo>
                <a:cubicBezTo>
                  <a:pt x="2514421" y="745413"/>
                  <a:pt x="2146329" y="678539"/>
                  <a:pt x="1871235" y="739057"/>
                </a:cubicBezTo>
                <a:cubicBezTo>
                  <a:pt x="1596141" y="799575"/>
                  <a:pt x="1633035" y="714378"/>
                  <a:pt x="1506403" y="739057"/>
                </a:cubicBezTo>
                <a:cubicBezTo>
                  <a:pt x="1379771" y="763736"/>
                  <a:pt x="1000619" y="667241"/>
                  <a:pt x="694358" y="739057"/>
                </a:cubicBezTo>
                <a:cubicBezTo>
                  <a:pt x="388098" y="810873"/>
                  <a:pt x="300674" y="703685"/>
                  <a:pt x="0" y="739057"/>
                </a:cubicBezTo>
                <a:cubicBezTo>
                  <a:pt x="-16678" y="585639"/>
                  <a:pt x="35498" y="550683"/>
                  <a:pt x="0" y="376919"/>
                </a:cubicBezTo>
                <a:cubicBezTo>
                  <a:pt x="-35498" y="203155"/>
                  <a:pt x="34389" y="139311"/>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4000" dirty="0"/>
              <a:t>Columns represent the characteristics of an entity</a:t>
            </a:r>
            <a:endParaRPr lang="en-PH" sz="4000" b="1" dirty="0">
              <a:solidFill>
                <a:srgbClr val="0070C0"/>
              </a:solidFill>
            </a:endParaRPr>
          </a:p>
        </p:txBody>
      </p:sp>
      <p:sp>
        <p:nvSpPr>
          <p:cNvPr id="21" name="TextBox 20">
            <a:extLst>
              <a:ext uri="{FF2B5EF4-FFF2-40B4-BE49-F238E27FC236}">
                <a16:creationId xmlns:a16="http://schemas.microsoft.com/office/drawing/2014/main" id="{C4BCA1B8-E698-27CF-1DAF-96D202BAB7F9}"/>
              </a:ext>
            </a:extLst>
          </p:cNvPr>
          <p:cNvSpPr txBox="1"/>
          <p:nvPr/>
        </p:nvSpPr>
        <p:spPr>
          <a:xfrm>
            <a:off x="5571797" y="737065"/>
            <a:ext cx="1511952" cy="477054"/>
          </a:xfrm>
          <a:prstGeom prst="rect">
            <a:avLst/>
          </a:prstGeom>
          <a:noFill/>
        </p:spPr>
        <p:txBody>
          <a:bodyPr wrap="none" rtlCol="0">
            <a:spAutoFit/>
          </a:bodyPr>
          <a:lstStyle/>
          <a:p>
            <a:r>
              <a:rPr lang="en-PH" sz="2500" b="1" dirty="0"/>
              <a:t>Columns</a:t>
            </a:r>
          </a:p>
        </p:txBody>
      </p:sp>
    </p:spTree>
    <p:extLst>
      <p:ext uri="{BB962C8B-B14F-4D97-AF65-F5344CB8AC3E}">
        <p14:creationId xmlns:p14="http://schemas.microsoft.com/office/powerpoint/2010/main" val="312194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rot="16200000">
            <a:off x="6226174" y="-2408555"/>
            <a:ext cx="203200" cy="7448550"/>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1011667" y="5643880"/>
            <a:ext cx="11180333" cy="985519"/>
          </a:xfrm>
          <a:custGeom>
            <a:avLst/>
            <a:gdLst>
              <a:gd name="connsiteX0" fmla="*/ 0 w 11180333"/>
              <a:gd name="connsiteY0" fmla="*/ 0 h 985519"/>
              <a:gd name="connsiteX1" fmla="*/ 700242 w 11180333"/>
              <a:gd name="connsiteY1" fmla="*/ 0 h 985519"/>
              <a:gd name="connsiteX2" fmla="*/ 953270 w 11180333"/>
              <a:gd name="connsiteY2" fmla="*/ 0 h 985519"/>
              <a:gd name="connsiteX3" fmla="*/ 1429906 w 11180333"/>
              <a:gd name="connsiteY3" fmla="*/ 0 h 985519"/>
              <a:gd name="connsiteX4" fmla="*/ 1906541 w 11180333"/>
              <a:gd name="connsiteY4" fmla="*/ 0 h 985519"/>
              <a:gd name="connsiteX5" fmla="*/ 2606783 w 11180333"/>
              <a:gd name="connsiteY5" fmla="*/ 0 h 985519"/>
              <a:gd name="connsiteX6" fmla="*/ 3195221 w 11180333"/>
              <a:gd name="connsiteY6" fmla="*/ 0 h 985519"/>
              <a:gd name="connsiteX7" fmla="*/ 4007267 w 11180333"/>
              <a:gd name="connsiteY7" fmla="*/ 0 h 985519"/>
              <a:gd name="connsiteX8" fmla="*/ 4819312 w 11180333"/>
              <a:gd name="connsiteY8" fmla="*/ 0 h 985519"/>
              <a:gd name="connsiteX9" fmla="*/ 5072341 w 11180333"/>
              <a:gd name="connsiteY9" fmla="*/ 0 h 985519"/>
              <a:gd name="connsiteX10" fmla="*/ 5437172 w 11180333"/>
              <a:gd name="connsiteY10" fmla="*/ 0 h 985519"/>
              <a:gd name="connsiteX11" fmla="*/ 5690201 w 11180333"/>
              <a:gd name="connsiteY11" fmla="*/ 0 h 985519"/>
              <a:gd name="connsiteX12" fmla="*/ 6166836 w 11180333"/>
              <a:gd name="connsiteY12" fmla="*/ 0 h 985519"/>
              <a:gd name="connsiteX13" fmla="*/ 6419865 w 11180333"/>
              <a:gd name="connsiteY13" fmla="*/ 0 h 985519"/>
              <a:gd name="connsiteX14" fmla="*/ 7231910 w 11180333"/>
              <a:gd name="connsiteY14" fmla="*/ 0 h 985519"/>
              <a:gd name="connsiteX15" fmla="*/ 7596742 w 11180333"/>
              <a:gd name="connsiteY15" fmla="*/ 0 h 985519"/>
              <a:gd name="connsiteX16" fmla="*/ 8408787 w 11180333"/>
              <a:gd name="connsiteY16" fmla="*/ 0 h 985519"/>
              <a:gd name="connsiteX17" fmla="*/ 8885423 w 11180333"/>
              <a:gd name="connsiteY17" fmla="*/ 0 h 985519"/>
              <a:gd name="connsiteX18" fmla="*/ 9697468 w 11180333"/>
              <a:gd name="connsiteY18" fmla="*/ 0 h 985519"/>
              <a:gd name="connsiteX19" fmla="*/ 10285906 w 11180333"/>
              <a:gd name="connsiteY19" fmla="*/ 0 h 985519"/>
              <a:gd name="connsiteX20" fmla="*/ 11180333 w 11180333"/>
              <a:gd name="connsiteY20" fmla="*/ 0 h 985519"/>
              <a:gd name="connsiteX21" fmla="*/ 11180333 w 11180333"/>
              <a:gd name="connsiteY21" fmla="*/ 482904 h 985519"/>
              <a:gd name="connsiteX22" fmla="*/ 11180333 w 11180333"/>
              <a:gd name="connsiteY22" fmla="*/ 985519 h 985519"/>
              <a:gd name="connsiteX23" fmla="*/ 10368288 w 11180333"/>
              <a:gd name="connsiteY23" fmla="*/ 985519 h 985519"/>
              <a:gd name="connsiteX24" fmla="*/ 9891653 w 11180333"/>
              <a:gd name="connsiteY24" fmla="*/ 985519 h 985519"/>
              <a:gd name="connsiteX25" fmla="*/ 9191411 w 11180333"/>
              <a:gd name="connsiteY25" fmla="*/ 985519 h 985519"/>
              <a:gd name="connsiteX26" fmla="*/ 8826579 w 11180333"/>
              <a:gd name="connsiteY26" fmla="*/ 985519 h 985519"/>
              <a:gd name="connsiteX27" fmla="*/ 8349943 w 11180333"/>
              <a:gd name="connsiteY27" fmla="*/ 985519 h 985519"/>
              <a:gd name="connsiteX28" fmla="*/ 7537898 w 11180333"/>
              <a:gd name="connsiteY28" fmla="*/ 985519 h 985519"/>
              <a:gd name="connsiteX29" fmla="*/ 6725853 w 11180333"/>
              <a:gd name="connsiteY29" fmla="*/ 985519 h 985519"/>
              <a:gd name="connsiteX30" fmla="*/ 6361021 w 11180333"/>
              <a:gd name="connsiteY30" fmla="*/ 985519 h 985519"/>
              <a:gd name="connsiteX31" fmla="*/ 5660779 w 11180333"/>
              <a:gd name="connsiteY31" fmla="*/ 985519 h 985519"/>
              <a:gd name="connsiteX32" fmla="*/ 5407751 w 11180333"/>
              <a:gd name="connsiteY32" fmla="*/ 985519 h 985519"/>
              <a:gd name="connsiteX33" fmla="*/ 4819312 w 11180333"/>
              <a:gd name="connsiteY33" fmla="*/ 985519 h 985519"/>
              <a:gd name="connsiteX34" fmla="*/ 4454480 w 11180333"/>
              <a:gd name="connsiteY34" fmla="*/ 985519 h 985519"/>
              <a:gd name="connsiteX35" fmla="*/ 3977845 w 11180333"/>
              <a:gd name="connsiteY35" fmla="*/ 985519 h 985519"/>
              <a:gd name="connsiteX36" fmla="*/ 3613013 w 11180333"/>
              <a:gd name="connsiteY36" fmla="*/ 985519 h 985519"/>
              <a:gd name="connsiteX37" fmla="*/ 3136378 w 11180333"/>
              <a:gd name="connsiteY37" fmla="*/ 985519 h 985519"/>
              <a:gd name="connsiteX38" fmla="*/ 2883349 w 11180333"/>
              <a:gd name="connsiteY38" fmla="*/ 985519 h 985519"/>
              <a:gd name="connsiteX39" fmla="*/ 2071304 w 11180333"/>
              <a:gd name="connsiteY39" fmla="*/ 985519 h 985519"/>
              <a:gd name="connsiteX40" fmla="*/ 1482865 w 11180333"/>
              <a:gd name="connsiteY40" fmla="*/ 985519 h 985519"/>
              <a:gd name="connsiteX41" fmla="*/ 1118033 w 11180333"/>
              <a:gd name="connsiteY41" fmla="*/ 985519 h 985519"/>
              <a:gd name="connsiteX42" fmla="*/ 641398 w 11180333"/>
              <a:gd name="connsiteY42" fmla="*/ 985519 h 985519"/>
              <a:gd name="connsiteX43" fmla="*/ 0 w 11180333"/>
              <a:gd name="connsiteY43" fmla="*/ 985519 h 985519"/>
              <a:gd name="connsiteX44" fmla="*/ 0 w 11180333"/>
              <a:gd name="connsiteY44" fmla="*/ 492760 h 985519"/>
              <a:gd name="connsiteX45" fmla="*/ 0 w 11180333"/>
              <a:gd name="connsiteY45" fmla="*/ 0 h 98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985519"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229887" y="106159"/>
                  <a:pt x="11136956" y="268182"/>
                  <a:pt x="11180333" y="482904"/>
                </a:cubicBezTo>
                <a:cubicBezTo>
                  <a:pt x="11223710" y="697626"/>
                  <a:pt x="11140407" y="868035"/>
                  <a:pt x="11180333" y="985519"/>
                </a:cubicBezTo>
                <a:cubicBezTo>
                  <a:pt x="10877013" y="1004096"/>
                  <a:pt x="10735556" y="984710"/>
                  <a:pt x="10368288" y="985519"/>
                </a:cubicBezTo>
                <a:cubicBezTo>
                  <a:pt x="10001021" y="986328"/>
                  <a:pt x="10040192" y="981276"/>
                  <a:pt x="9891653" y="985519"/>
                </a:cubicBezTo>
                <a:cubicBezTo>
                  <a:pt x="9743115" y="989762"/>
                  <a:pt x="9369618" y="957374"/>
                  <a:pt x="9191411" y="985519"/>
                </a:cubicBezTo>
                <a:cubicBezTo>
                  <a:pt x="9013204" y="1013664"/>
                  <a:pt x="8915000" y="983155"/>
                  <a:pt x="8826579" y="985519"/>
                </a:cubicBezTo>
                <a:cubicBezTo>
                  <a:pt x="8738158" y="987883"/>
                  <a:pt x="8445683" y="969260"/>
                  <a:pt x="8349943" y="985519"/>
                </a:cubicBezTo>
                <a:cubicBezTo>
                  <a:pt x="8254203" y="1001778"/>
                  <a:pt x="7823437" y="906947"/>
                  <a:pt x="7537898" y="985519"/>
                </a:cubicBezTo>
                <a:cubicBezTo>
                  <a:pt x="7252359" y="1064091"/>
                  <a:pt x="7013249" y="956296"/>
                  <a:pt x="6725853" y="985519"/>
                </a:cubicBezTo>
                <a:cubicBezTo>
                  <a:pt x="6438458" y="1014742"/>
                  <a:pt x="6438429" y="956983"/>
                  <a:pt x="6361021" y="985519"/>
                </a:cubicBezTo>
                <a:cubicBezTo>
                  <a:pt x="6283613" y="1014055"/>
                  <a:pt x="5975280" y="935144"/>
                  <a:pt x="5660779" y="985519"/>
                </a:cubicBezTo>
                <a:cubicBezTo>
                  <a:pt x="5346278" y="1035894"/>
                  <a:pt x="5474770" y="961147"/>
                  <a:pt x="5407751" y="985519"/>
                </a:cubicBezTo>
                <a:cubicBezTo>
                  <a:pt x="5340732" y="1009891"/>
                  <a:pt x="5016959" y="927568"/>
                  <a:pt x="4819312" y="985519"/>
                </a:cubicBezTo>
                <a:cubicBezTo>
                  <a:pt x="4621665" y="1043470"/>
                  <a:pt x="4535530" y="942704"/>
                  <a:pt x="4454480" y="985519"/>
                </a:cubicBezTo>
                <a:cubicBezTo>
                  <a:pt x="4373430" y="1028334"/>
                  <a:pt x="4083946" y="951474"/>
                  <a:pt x="3977845" y="985519"/>
                </a:cubicBezTo>
                <a:cubicBezTo>
                  <a:pt x="3871744" y="1019564"/>
                  <a:pt x="3733669" y="985234"/>
                  <a:pt x="3613013" y="985519"/>
                </a:cubicBezTo>
                <a:cubicBezTo>
                  <a:pt x="3492357" y="985804"/>
                  <a:pt x="3295555" y="978407"/>
                  <a:pt x="3136378" y="985519"/>
                </a:cubicBezTo>
                <a:cubicBezTo>
                  <a:pt x="2977201" y="992631"/>
                  <a:pt x="2973517" y="966667"/>
                  <a:pt x="2883349" y="985519"/>
                </a:cubicBezTo>
                <a:cubicBezTo>
                  <a:pt x="2793181" y="1004371"/>
                  <a:pt x="2381889" y="911413"/>
                  <a:pt x="2071304" y="985519"/>
                </a:cubicBezTo>
                <a:cubicBezTo>
                  <a:pt x="1760719" y="1059625"/>
                  <a:pt x="1699162" y="933996"/>
                  <a:pt x="1482865" y="985519"/>
                </a:cubicBezTo>
                <a:cubicBezTo>
                  <a:pt x="1266568" y="1037042"/>
                  <a:pt x="1200444" y="963648"/>
                  <a:pt x="1118033" y="985519"/>
                </a:cubicBezTo>
                <a:cubicBezTo>
                  <a:pt x="1035622" y="1007390"/>
                  <a:pt x="848723" y="931196"/>
                  <a:pt x="641398" y="985519"/>
                </a:cubicBezTo>
                <a:cubicBezTo>
                  <a:pt x="434074" y="1039842"/>
                  <a:pt x="164460" y="932307"/>
                  <a:pt x="0" y="985519"/>
                </a:cubicBezTo>
                <a:cubicBezTo>
                  <a:pt x="-44124" y="803701"/>
                  <a:pt x="55945" y="722775"/>
                  <a:pt x="0" y="492760"/>
                </a:cubicBezTo>
                <a:cubicBezTo>
                  <a:pt x="-55945" y="262745"/>
                  <a:pt x="278" y="136271"/>
                  <a:pt x="0" y="0"/>
                </a:cubicBezTo>
                <a:close/>
              </a:path>
              <a:path w="11180333" h="985519"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199098" y="171285"/>
                  <a:pt x="11144366" y="284802"/>
                  <a:pt x="11180333" y="482904"/>
                </a:cubicBezTo>
                <a:cubicBezTo>
                  <a:pt x="11216300" y="681006"/>
                  <a:pt x="11171814" y="780338"/>
                  <a:pt x="11180333" y="985519"/>
                </a:cubicBezTo>
                <a:cubicBezTo>
                  <a:pt x="10983082" y="1035845"/>
                  <a:pt x="10906205" y="974905"/>
                  <a:pt x="10703698" y="985519"/>
                </a:cubicBezTo>
                <a:cubicBezTo>
                  <a:pt x="10501191" y="996133"/>
                  <a:pt x="10187860" y="901758"/>
                  <a:pt x="10003456" y="985519"/>
                </a:cubicBezTo>
                <a:cubicBezTo>
                  <a:pt x="9819052" y="1069280"/>
                  <a:pt x="9817920" y="971108"/>
                  <a:pt x="9750427" y="985519"/>
                </a:cubicBezTo>
                <a:cubicBezTo>
                  <a:pt x="9682934" y="999930"/>
                  <a:pt x="9595437" y="982581"/>
                  <a:pt x="9497399" y="985519"/>
                </a:cubicBezTo>
                <a:cubicBezTo>
                  <a:pt x="9399361" y="988457"/>
                  <a:pt x="9120959" y="977569"/>
                  <a:pt x="9020763" y="985519"/>
                </a:cubicBezTo>
                <a:cubicBezTo>
                  <a:pt x="8920567" y="993469"/>
                  <a:pt x="8848232" y="971349"/>
                  <a:pt x="8767735" y="985519"/>
                </a:cubicBezTo>
                <a:cubicBezTo>
                  <a:pt x="8687238" y="999689"/>
                  <a:pt x="8526352" y="962325"/>
                  <a:pt x="8291100" y="985519"/>
                </a:cubicBezTo>
                <a:cubicBezTo>
                  <a:pt x="8055849" y="1008713"/>
                  <a:pt x="7973655" y="965213"/>
                  <a:pt x="7814464" y="985519"/>
                </a:cubicBezTo>
                <a:cubicBezTo>
                  <a:pt x="7655273" y="1005825"/>
                  <a:pt x="7574748" y="964136"/>
                  <a:pt x="7337829" y="985519"/>
                </a:cubicBezTo>
                <a:cubicBezTo>
                  <a:pt x="7100911" y="1006902"/>
                  <a:pt x="7072589" y="979747"/>
                  <a:pt x="6972997" y="985519"/>
                </a:cubicBezTo>
                <a:cubicBezTo>
                  <a:pt x="6873405" y="991291"/>
                  <a:pt x="6809208" y="975040"/>
                  <a:pt x="6719969" y="985519"/>
                </a:cubicBezTo>
                <a:cubicBezTo>
                  <a:pt x="6630730" y="995998"/>
                  <a:pt x="6576284" y="980169"/>
                  <a:pt x="6466940" y="985519"/>
                </a:cubicBezTo>
                <a:cubicBezTo>
                  <a:pt x="6357596" y="990869"/>
                  <a:pt x="6229850" y="970918"/>
                  <a:pt x="6102108" y="985519"/>
                </a:cubicBezTo>
                <a:cubicBezTo>
                  <a:pt x="5974366" y="1000120"/>
                  <a:pt x="5566705" y="930687"/>
                  <a:pt x="5401866" y="985519"/>
                </a:cubicBezTo>
                <a:cubicBezTo>
                  <a:pt x="5237027" y="1040351"/>
                  <a:pt x="5061062" y="949428"/>
                  <a:pt x="4813428" y="985519"/>
                </a:cubicBezTo>
                <a:cubicBezTo>
                  <a:pt x="4565794" y="1021610"/>
                  <a:pt x="4632776" y="975333"/>
                  <a:pt x="4560399" y="985519"/>
                </a:cubicBezTo>
                <a:cubicBezTo>
                  <a:pt x="4488022" y="995705"/>
                  <a:pt x="4145590" y="938228"/>
                  <a:pt x="3748354" y="985519"/>
                </a:cubicBezTo>
                <a:cubicBezTo>
                  <a:pt x="3351119" y="1032810"/>
                  <a:pt x="3385132" y="966984"/>
                  <a:pt x="3271718" y="985519"/>
                </a:cubicBezTo>
                <a:cubicBezTo>
                  <a:pt x="3158304" y="1004054"/>
                  <a:pt x="2852139" y="979163"/>
                  <a:pt x="2683280" y="985519"/>
                </a:cubicBezTo>
                <a:cubicBezTo>
                  <a:pt x="2514421" y="991875"/>
                  <a:pt x="2146329" y="925001"/>
                  <a:pt x="1871235" y="985519"/>
                </a:cubicBezTo>
                <a:cubicBezTo>
                  <a:pt x="1596141" y="1046037"/>
                  <a:pt x="1633035" y="960840"/>
                  <a:pt x="1506403" y="985519"/>
                </a:cubicBezTo>
                <a:cubicBezTo>
                  <a:pt x="1379771" y="1010198"/>
                  <a:pt x="1000619" y="913703"/>
                  <a:pt x="694358" y="985519"/>
                </a:cubicBezTo>
                <a:cubicBezTo>
                  <a:pt x="388098" y="1057335"/>
                  <a:pt x="300674" y="950147"/>
                  <a:pt x="0" y="985519"/>
                </a:cubicBezTo>
                <a:cubicBezTo>
                  <a:pt x="-37762" y="821516"/>
                  <a:pt x="13030" y="720116"/>
                  <a:pt x="0" y="502615"/>
                </a:cubicBezTo>
                <a:cubicBezTo>
                  <a:pt x="-13030" y="285114"/>
                  <a:pt x="59991" y="238670"/>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3200" dirty="0"/>
              <a:t>Each attribute has a </a:t>
            </a:r>
            <a:r>
              <a:rPr lang="en-US" sz="3200" b="1" dirty="0">
                <a:solidFill>
                  <a:srgbClr val="0070C0"/>
                </a:solidFill>
              </a:rPr>
              <a:t>rule </a:t>
            </a:r>
            <a:r>
              <a:rPr lang="en-US" sz="3200" dirty="0"/>
              <a:t>where a </a:t>
            </a:r>
            <a:r>
              <a:rPr lang="en-US" sz="3200" b="1" dirty="0"/>
              <a:t>specific datatype (domain) </a:t>
            </a:r>
            <a:r>
              <a:rPr lang="en-US" sz="3200" dirty="0"/>
              <a:t>and </a:t>
            </a:r>
            <a:r>
              <a:rPr lang="en-US" sz="3200" b="1" dirty="0"/>
              <a:t>specific limitations (constraint) </a:t>
            </a:r>
            <a:r>
              <a:rPr lang="en-US" sz="3200" dirty="0"/>
              <a:t>are only allowed</a:t>
            </a:r>
            <a:endParaRPr lang="en-PH" sz="3200" b="1" dirty="0">
              <a:solidFill>
                <a:srgbClr val="0070C0"/>
              </a:solidFill>
            </a:endParaRPr>
          </a:p>
        </p:txBody>
      </p:sp>
      <p:sp>
        <p:nvSpPr>
          <p:cNvPr id="21" name="TextBox 20">
            <a:extLst>
              <a:ext uri="{FF2B5EF4-FFF2-40B4-BE49-F238E27FC236}">
                <a16:creationId xmlns:a16="http://schemas.microsoft.com/office/drawing/2014/main" id="{C4BCA1B8-E698-27CF-1DAF-96D202BAB7F9}"/>
              </a:ext>
            </a:extLst>
          </p:cNvPr>
          <p:cNvSpPr txBox="1"/>
          <p:nvPr/>
        </p:nvSpPr>
        <p:spPr>
          <a:xfrm>
            <a:off x="5571797" y="737065"/>
            <a:ext cx="1511952" cy="477054"/>
          </a:xfrm>
          <a:prstGeom prst="rect">
            <a:avLst/>
          </a:prstGeom>
          <a:noFill/>
        </p:spPr>
        <p:txBody>
          <a:bodyPr wrap="none" rtlCol="0">
            <a:spAutoFit/>
          </a:bodyPr>
          <a:lstStyle/>
          <a:p>
            <a:r>
              <a:rPr lang="en-PH" sz="2500" b="1" dirty="0"/>
              <a:t>Columns</a:t>
            </a:r>
          </a:p>
        </p:txBody>
      </p:sp>
    </p:spTree>
    <p:extLst>
      <p:ext uri="{BB962C8B-B14F-4D97-AF65-F5344CB8AC3E}">
        <p14:creationId xmlns:p14="http://schemas.microsoft.com/office/powerpoint/2010/main" val="3324869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i="0" dirty="0">
                <a:solidFill>
                  <a:srgbClr val="0070C0"/>
                </a:solidFill>
                <a:effectLst/>
                <a:latin typeface="Lato" panose="020F0502020204030203" pitchFamily="34" charset="0"/>
              </a:rPr>
              <a:t>Online stores </a:t>
            </a:r>
            <a:r>
              <a:rPr lang="en-US" sz="4400" b="0" i="0" dirty="0">
                <a:solidFill>
                  <a:srgbClr val="21242C"/>
                </a:solidFill>
                <a:effectLst/>
                <a:latin typeface="Lato" panose="020F0502020204030203" pitchFamily="34" charset="0"/>
              </a:rPr>
              <a:t>collect data about the products we view. </a:t>
            </a:r>
          </a:p>
        </p:txBody>
      </p:sp>
      <p:pic>
        <p:nvPicPr>
          <p:cNvPr id="7" name="Picture 6" descr="A logo of a shopping bag&#10;&#10;Description automatically generated">
            <a:extLst>
              <a:ext uri="{FF2B5EF4-FFF2-40B4-BE49-F238E27FC236}">
                <a16:creationId xmlns:a16="http://schemas.microsoft.com/office/drawing/2014/main" id="{C47D1B40-7556-0D71-7B3D-395D40AE1145}"/>
              </a:ext>
            </a:extLst>
          </p:cNvPr>
          <p:cNvPicPr>
            <a:picLocks noChangeAspect="1"/>
          </p:cNvPicPr>
          <p:nvPr/>
        </p:nvPicPr>
        <p:blipFill>
          <a:blip r:embed="rId2"/>
          <a:stretch>
            <a:fillRect/>
          </a:stretch>
        </p:blipFill>
        <p:spPr>
          <a:xfrm>
            <a:off x="7580262" y="2785695"/>
            <a:ext cx="1790700" cy="2552700"/>
          </a:xfrm>
          <a:prstGeom prst="rect">
            <a:avLst/>
          </a:prstGeom>
        </p:spPr>
      </p:pic>
      <p:pic>
        <p:nvPicPr>
          <p:cNvPr id="13" name="Picture 12" descr="A logo with a pink and orange cube&#10;&#10;Description automatically generated">
            <a:extLst>
              <a:ext uri="{FF2B5EF4-FFF2-40B4-BE49-F238E27FC236}">
                <a16:creationId xmlns:a16="http://schemas.microsoft.com/office/drawing/2014/main" id="{1FE9F2F7-4E98-C682-EEC6-7C4A62832289}"/>
              </a:ext>
            </a:extLst>
          </p:cNvPr>
          <p:cNvPicPr>
            <a:picLocks noChangeAspect="1"/>
          </p:cNvPicPr>
          <p:nvPr/>
        </p:nvPicPr>
        <p:blipFill>
          <a:blip r:embed="rId3"/>
          <a:stretch>
            <a:fillRect/>
          </a:stretch>
        </p:blipFill>
        <p:spPr>
          <a:xfrm>
            <a:off x="2920898" y="2931868"/>
            <a:ext cx="2143125" cy="2143125"/>
          </a:xfrm>
          <a:prstGeom prst="rect">
            <a:avLst/>
          </a:prstGeom>
        </p:spPr>
      </p:pic>
    </p:spTree>
    <p:extLst>
      <p:ext uri="{BB962C8B-B14F-4D97-AF65-F5344CB8AC3E}">
        <p14:creationId xmlns:p14="http://schemas.microsoft.com/office/powerpoint/2010/main" val="179095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rot="16200000">
            <a:off x="5994400" y="647063"/>
            <a:ext cx="203200" cy="1301751"/>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738616" y="5643880"/>
            <a:ext cx="11180333" cy="1144269"/>
          </a:xfrm>
          <a:custGeom>
            <a:avLst/>
            <a:gdLst>
              <a:gd name="connsiteX0" fmla="*/ 0 w 11180333"/>
              <a:gd name="connsiteY0" fmla="*/ 0 h 1144269"/>
              <a:gd name="connsiteX1" fmla="*/ 700242 w 11180333"/>
              <a:gd name="connsiteY1" fmla="*/ 0 h 1144269"/>
              <a:gd name="connsiteX2" fmla="*/ 953270 w 11180333"/>
              <a:gd name="connsiteY2" fmla="*/ 0 h 1144269"/>
              <a:gd name="connsiteX3" fmla="*/ 1429906 w 11180333"/>
              <a:gd name="connsiteY3" fmla="*/ 0 h 1144269"/>
              <a:gd name="connsiteX4" fmla="*/ 1906541 w 11180333"/>
              <a:gd name="connsiteY4" fmla="*/ 0 h 1144269"/>
              <a:gd name="connsiteX5" fmla="*/ 2606783 w 11180333"/>
              <a:gd name="connsiteY5" fmla="*/ 0 h 1144269"/>
              <a:gd name="connsiteX6" fmla="*/ 3195221 w 11180333"/>
              <a:gd name="connsiteY6" fmla="*/ 0 h 1144269"/>
              <a:gd name="connsiteX7" fmla="*/ 4007267 w 11180333"/>
              <a:gd name="connsiteY7" fmla="*/ 0 h 1144269"/>
              <a:gd name="connsiteX8" fmla="*/ 4819312 w 11180333"/>
              <a:gd name="connsiteY8" fmla="*/ 0 h 1144269"/>
              <a:gd name="connsiteX9" fmla="*/ 5072341 w 11180333"/>
              <a:gd name="connsiteY9" fmla="*/ 0 h 1144269"/>
              <a:gd name="connsiteX10" fmla="*/ 5437172 w 11180333"/>
              <a:gd name="connsiteY10" fmla="*/ 0 h 1144269"/>
              <a:gd name="connsiteX11" fmla="*/ 5690201 w 11180333"/>
              <a:gd name="connsiteY11" fmla="*/ 0 h 1144269"/>
              <a:gd name="connsiteX12" fmla="*/ 6166836 w 11180333"/>
              <a:gd name="connsiteY12" fmla="*/ 0 h 1144269"/>
              <a:gd name="connsiteX13" fmla="*/ 6419865 w 11180333"/>
              <a:gd name="connsiteY13" fmla="*/ 0 h 1144269"/>
              <a:gd name="connsiteX14" fmla="*/ 7231910 w 11180333"/>
              <a:gd name="connsiteY14" fmla="*/ 0 h 1144269"/>
              <a:gd name="connsiteX15" fmla="*/ 7596742 w 11180333"/>
              <a:gd name="connsiteY15" fmla="*/ 0 h 1144269"/>
              <a:gd name="connsiteX16" fmla="*/ 8408787 w 11180333"/>
              <a:gd name="connsiteY16" fmla="*/ 0 h 1144269"/>
              <a:gd name="connsiteX17" fmla="*/ 8885423 w 11180333"/>
              <a:gd name="connsiteY17" fmla="*/ 0 h 1144269"/>
              <a:gd name="connsiteX18" fmla="*/ 9697468 w 11180333"/>
              <a:gd name="connsiteY18" fmla="*/ 0 h 1144269"/>
              <a:gd name="connsiteX19" fmla="*/ 10285906 w 11180333"/>
              <a:gd name="connsiteY19" fmla="*/ 0 h 1144269"/>
              <a:gd name="connsiteX20" fmla="*/ 11180333 w 11180333"/>
              <a:gd name="connsiteY20" fmla="*/ 0 h 1144269"/>
              <a:gd name="connsiteX21" fmla="*/ 11180333 w 11180333"/>
              <a:gd name="connsiteY21" fmla="*/ 560692 h 1144269"/>
              <a:gd name="connsiteX22" fmla="*/ 11180333 w 11180333"/>
              <a:gd name="connsiteY22" fmla="*/ 1144269 h 1144269"/>
              <a:gd name="connsiteX23" fmla="*/ 10368288 w 11180333"/>
              <a:gd name="connsiteY23" fmla="*/ 1144269 h 1144269"/>
              <a:gd name="connsiteX24" fmla="*/ 9891653 w 11180333"/>
              <a:gd name="connsiteY24" fmla="*/ 1144269 h 1144269"/>
              <a:gd name="connsiteX25" fmla="*/ 9191411 w 11180333"/>
              <a:gd name="connsiteY25" fmla="*/ 1144269 h 1144269"/>
              <a:gd name="connsiteX26" fmla="*/ 8826579 w 11180333"/>
              <a:gd name="connsiteY26" fmla="*/ 1144269 h 1144269"/>
              <a:gd name="connsiteX27" fmla="*/ 8349943 w 11180333"/>
              <a:gd name="connsiteY27" fmla="*/ 1144269 h 1144269"/>
              <a:gd name="connsiteX28" fmla="*/ 7537898 w 11180333"/>
              <a:gd name="connsiteY28" fmla="*/ 1144269 h 1144269"/>
              <a:gd name="connsiteX29" fmla="*/ 6725853 w 11180333"/>
              <a:gd name="connsiteY29" fmla="*/ 1144269 h 1144269"/>
              <a:gd name="connsiteX30" fmla="*/ 6361021 w 11180333"/>
              <a:gd name="connsiteY30" fmla="*/ 1144269 h 1144269"/>
              <a:gd name="connsiteX31" fmla="*/ 5660779 w 11180333"/>
              <a:gd name="connsiteY31" fmla="*/ 1144269 h 1144269"/>
              <a:gd name="connsiteX32" fmla="*/ 5407751 w 11180333"/>
              <a:gd name="connsiteY32" fmla="*/ 1144269 h 1144269"/>
              <a:gd name="connsiteX33" fmla="*/ 4819312 w 11180333"/>
              <a:gd name="connsiteY33" fmla="*/ 1144269 h 1144269"/>
              <a:gd name="connsiteX34" fmla="*/ 4454480 w 11180333"/>
              <a:gd name="connsiteY34" fmla="*/ 1144269 h 1144269"/>
              <a:gd name="connsiteX35" fmla="*/ 3977845 w 11180333"/>
              <a:gd name="connsiteY35" fmla="*/ 1144269 h 1144269"/>
              <a:gd name="connsiteX36" fmla="*/ 3613013 w 11180333"/>
              <a:gd name="connsiteY36" fmla="*/ 1144269 h 1144269"/>
              <a:gd name="connsiteX37" fmla="*/ 3136378 w 11180333"/>
              <a:gd name="connsiteY37" fmla="*/ 1144269 h 1144269"/>
              <a:gd name="connsiteX38" fmla="*/ 2883349 w 11180333"/>
              <a:gd name="connsiteY38" fmla="*/ 1144269 h 1144269"/>
              <a:gd name="connsiteX39" fmla="*/ 2071304 w 11180333"/>
              <a:gd name="connsiteY39" fmla="*/ 1144269 h 1144269"/>
              <a:gd name="connsiteX40" fmla="*/ 1482865 w 11180333"/>
              <a:gd name="connsiteY40" fmla="*/ 1144269 h 1144269"/>
              <a:gd name="connsiteX41" fmla="*/ 1118033 w 11180333"/>
              <a:gd name="connsiteY41" fmla="*/ 1144269 h 1144269"/>
              <a:gd name="connsiteX42" fmla="*/ 641398 w 11180333"/>
              <a:gd name="connsiteY42" fmla="*/ 1144269 h 1144269"/>
              <a:gd name="connsiteX43" fmla="*/ 0 w 11180333"/>
              <a:gd name="connsiteY43" fmla="*/ 1144269 h 1144269"/>
              <a:gd name="connsiteX44" fmla="*/ 0 w 11180333"/>
              <a:gd name="connsiteY44" fmla="*/ 572135 h 1144269"/>
              <a:gd name="connsiteX45" fmla="*/ 0 w 11180333"/>
              <a:gd name="connsiteY45" fmla="*/ 0 h 114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1144269"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194172" y="219704"/>
                  <a:pt x="11142256" y="299826"/>
                  <a:pt x="11180333" y="560692"/>
                </a:cubicBezTo>
                <a:cubicBezTo>
                  <a:pt x="11218410" y="821558"/>
                  <a:pt x="11118517" y="989097"/>
                  <a:pt x="11180333" y="1144269"/>
                </a:cubicBezTo>
                <a:cubicBezTo>
                  <a:pt x="10877013" y="1162846"/>
                  <a:pt x="10735556" y="1143460"/>
                  <a:pt x="10368288" y="1144269"/>
                </a:cubicBezTo>
                <a:cubicBezTo>
                  <a:pt x="10001021" y="1145078"/>
                  <a:pt x="10040192" y="1140026"/>
                  <a:pt x="9891653" y="1144269"/>
                </a:cubicBezTo>
                <a:cubicBezTo>
                  <a:pt x="9743115" y="1148512"/>
                  <a:pt x="9369618" y="1116124"/>
                  <a:pt x="9191411" y="1144269"/>
                </a:cubicBezTo>
                <a:cubicBezTo>
                  <a:pt x="9013204" y="1172414"/>
                  <a:pt x="8915000" y="1141905"/>
                  <a:pt x="8826579" y="1144269"/>
                </a:cubicBezTo>
                <a:cubicBezTo>
                  <a:pt x="8738158" y="1146633"/>
                  <a:pt x="8445683" y="1128010"/>
                  <a:pt x="8349943" y="1144269"/>
                </a:cubicBezTo>
                <a:cubicBezTo>
                  <a:pt x="8254203" y="1160528"/>
                  <a:pt x="7823437" y="1065697"/>
                  <a:pt x="7537898" y="1144269"/>
                </a:cubicBezTo>
                <a:cubicBezTo>
                  <a:pt x="7252359" y="1222841"/>
                  <a:pt x="7013249" y="1115046"/>
                  <a:pt x="6725853" y="1144269"/>
                </a:cubicBezTo>
                <a:cubicBezTo>
                  <a:pt x="6438458" y="1173492"/>
                  <a:pt x="6438429" y="1115733"/>
                  <a:pt x="6361021" y="1144269"/>
                </a:cubicBezTo>
                <a:cubicBezTo>
                  <a:pt x="6283613" y="1172805"/>
                  <a:pt x="5975280" y="1093894"/>
                  <a:pt x="5660779" y="1144269"/>
                </a:cubicBezTo>
                <a:cubicBezTo>
                  <a:pt x="5346278" y="1194644"/>
                  <a:pt x="5474770" y="1119897"/>
                  <a:pt x="5407751" y="1144269"/>
                </a:cubicBezTo>
                <a:cubicBezTo>
                  <a:pt x="5340732" y="1168641"/>
                  <a:pt x="5016959" y="1086318"/>
                  <a:pt x="4819312" y="1144269"/>
                </a:cubicBezTo>
                <a:cubicBezTo>
                  <a:pt x="4621665" y="1202220"/>
                  <a:pt x="4535530" y="1101454"/>
                  <a:pt x="4454480" y="1144269"/>
                </a:cubicBezTo>
                <a:cubicBezTo>
                  <a:pt x="4373430" y="1187084"/>
                  <a:pt x="4083946" y="1110224"/>
                  <a:pt x="3977845" y="1144269"/>
                </a:cubicBezTo>
                <a:cubicBezTo>
                  <a:pt x="3871744" y="1178314"/>
                  <a:pt x="3733669" y="1143984"/>
                  <a:pt x="3613013" y="1144269"/>
                </a:cubicBezTo>
                <a:cubicBezTo>
                  <a:pt x="3492357" y="1144554"/>
                  <a:pt x="3295555" y="1137157"/>
                  <a:pt x="3136378" y="1144269"/>
                </a:cubicBezTo>
                <a:cubicBezTo>
                  <a:pt x="2977201" y="1151381"/>
                  <a:pt x="2973517" y="1125417"/>
                  <a:pt x="2883349" y="1144269"/>
                </a:cubicBezTo>
                <a:cubicBezTo>
                  <a:pt x="2793181" y="1163121"/>
                  <a:pt x="2381889" y="1070163"/>
                  <a:pt x="2071304" y="1144269"/>
                </a:cubicBezTo>
                <a:cubicBezTo>
                  <a:pt x="1760719" y="1218375"/>
                  <a:pt x="1699162" y="1092746"/>
                  <a:pt x="1482865" y="1144269"/>
                </a:cubicBezTo>
                <a:cubicBezTo>
                  <a:pt x="1266568" y="1195792"/>
                  <a:pt x="1200444" y="1122398"/>
                  <a:pt x="1118033" y="1144269"/>
                </a:cubicBezTo>
                <a:cubicBezTo>
                  <a:pt x="1035622" y="1166140"/>
                  <a:pt x="848723" y="1089946"/>
                  <a:pt x="641398" y="1144269"/>
                </a:cubicBezTo>
                <a:cubicBezTo>
                  <a:pt x="434074" y="1198592"/>
                  <a:pt x="164460" y="1091057"/>
                  <a:pt x="0" y="1144269"/>
                </a:cubicBezTo>
                <a:cubicBezTo>
                  <a:pt x="-56025" y="968641"/>
                  <a:pt x="9238" y="841136"/>
                  <a:pt x="0" y="572135"/>
                </a:cubicBezTo>
                <a:cubicBezTo>
                  <a:pt x="-9238" y="303134"/>
                  <a:pt x="19328" y="180203"/>
                  <a:pt x="0" y="0"/>
                </a:cubicBezTo>
                <a:close/>
              </a:path>
              <a:path w="11180333" h="1144269"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229761" y="170670"/>
                  <a:pt x="11168560" y="447012"/>
                  <a:pt x="11180333" y="560692"/>
                </a:cubicBezTo>
                <a:cubicBezTo>
                  <a:pt x="11192106" y="674372"/>
                  <a:pt x="11129130" y="1010508"/>
                  <a:pt x="11180333" y="1144269"/>
                </a:cubicBezTo>
                <a:cubicBezTo>
                  <a:pt x="10983082" y="1194595"/>
                  <a:pt x="10906205" y="1133655"/>
                  <a:pt x="10703698" y="1144269"/>
                </a:cubicBezTo>
                <a:cubicBezTo>
                  <a:pt x="10501191" y="1154883"/>
                  <a:pt x="10187860" y="1060508"/>
                  <a:pt x="10003456" y="1144269"/>
                </a:cubicBezTo>
                <a:cubicBezTo>
                  <a:pt x="9819052" y="1228030"/>
                  <a:pt x="9817920" y="1129858"/>
                  <a:pt x="9750427" y="1144269"/>
                </a:cubicBezTo>
                <a:cubicBezTo>
                  <a:pt x="9682934" y="1158680"/>
                  <a:pt x="9595437" y="1141331"/>
                  <a:pt x="9497399" y="1144269"/>
                </a:cubicBezTo>
                <a:cubicBezTo>
                  <a:pt x="9399361" y="1147207"/>
                  <a:pt x="9120959" y="1136319"/>
                  <a:pt x="9020763" y="1144269"/>
                </a:cubicBezTo>
                <a:cubicBezTo>
                  <a:pt x="8920567" y="1152219"/>
                  <a:pt x="8848232" y="1130099"/>
                  <a:pt x="8767735" y="1144269"/>
                </a:cubicBezTo>
                <a:cubicBezTo>
                  <a:pt x="8687238" y="1158439"/>
                  <a:pt x="8526352" y="1121075"/>
                  <a:pt x="8291100" y="1144269"/>
                </a:cubicBezTo>
                <a:cubicBezTo>
                  <a:pt x="8055849" y="1167463"/>
                  <a:pt x="7973655" y="1123963"/>
                  <a:pt x="7814464" y="1144269"/>
                </a:cubicBezTo>
                <a:cubicBezTo>
                  <a:pt x="7655273" y="1164575"/>
                  <a:pt x="7574748" y="1122886"/>
                  <a:pt x="7337829" y="1144269"/>
                </a:cubicBezTo>
                <a:cubicBezTo>
                  <a:pt x="7100911" y="1165652"/>
                  <a:pt x="7072589" y="1138497"/>
                  <a:pt x="6972997" y="1144269"/>
                </a:cubicBezTo>
                <a:cubicBezTo>
                  <a:pt x="6873405" y="1150041"/>
                  <a:pt x="6809208" y="1133790"/>
                  <a:pt x="6719969" y="1144269"/>
                </a:cubicBezTo>
                <a:cubicBezTo>
                  <a:pt x="6630730" y="1154748"/>
                  <a:pt x="6576284" y="1138919"/>
                  <a:pt x="6466940" y="1144269"/>
                </a:cubicBezTo>
                <a:cubicBezTo>
                  <a:pt x="6357596" y="1149619"/>
                  <a:pt x="6229850" y="1129668"/>
                  <a:pt x="6102108" y="1144269"/>
                </a:cubicBezTo>
                <a:cubicBezTo>
                  <a:pt x="5974366" y="1158870"/>
                  <a:pt x="5566705" y="1089437"/>
                  <a:pt x="5401866" y="1144269"/>
                </a:cubicBezTo>
                <a:cubicBezTo>
                  <a:pt x="5237027" y="1199101"/>
                  <a:pt x="5061062" y="1108178"/>
                  <a:pt x="4813428" y="1144269"/>
                </a:cubicBezTo>
                <a:cubicBezTo>
                  <a:pt x="4565794" y="1180360"/>
                  <a:pt x="4632776" y="1134083"/>
                  <a:pt x="4560399" y="1144269"/>
                </a:cubicBezTo>
                <a:cubicBezTo>
                  <a:pt x="4488022" y="1154455"/>
                  <a:pt x="4145590" y="1096978"/>
                  <a:pt x="3748354" y="1144269"/>
                </a:cubicBezTo>
                <a:cubicBezTo>
                  <a:pt x="3351119" y="1191560"/>
                  <a:pt x="3385132" y="1125734"/>
                  <a:pt x="3271718" y="1144269"/>
                </a:cubicBezTo>
                <a:cubicBezTo>
                  <a:pt x="3158304" y="1162804"/>
                  <a:pt x="2852139" y="1137913"/>
                  <a:pt x="2683280" y="1144269"/>
                </a:cubicBezTo>
                <a:cubicBezTo>
                  <a:pt x="2514421" y="1150625"/>
                  <a:pt x="2146329" y="1083751"/>
                  <a:pt x="1871235" y="1144269"/>
                </a:cubicBezTo>
                <a:cubicBezTo>
                  <a:pt x="1596141" y="1204787"/>
                  <a:pt x="1633035" y="1119590"/>
                  <a:pt x="1506403" y="1144269"/>
                </a:cubicBezTo>
                <a:cubicBezTo>
                  <a:pt x="1379771" y="1168948"/>
                  <a:pt x="1000619" y="1072453"/>
                  <a:pt x="694358" y="1144269"/>
                </a:cubicBezTo>
                <a:cubicBezTo>
                  <a:pt x="388098" y="1216085"/>
                  <a:pt x="300674" y="1108897"/>
                  <a:pt x="0" y="1144269"/>
                </a:cubicBezTo>
                <a:cubicBezTo>
                  <a:pt x="-59941" y="923701"/>
                  <a:pt x="63477" y="821750"/>
                  <a:pt x="0" y="583577"/>
                </a:cubicBezTo>
                <a:cubicBezTo>
                  <a:pt x="-63477" y="345404"/>
                  <a:pt x="65280" y="211884"/>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4000" dirty="0"/>
              <a:t>For example, the </a:t>
            </a:r>
            <a:r>
              <a:rPr lang="en-US" sz="4000" b="1" dirty="0"/>
              <a:t>Age </a:t>
            </a:r>
            <a:r>
              <a:rPr lang="en-US" sz="4000" dirty="0"/>
              <a:t>attribute only allows integers. Thus, the domain for Age is </a:t>
            </a:r>
            <a:r>
              <a:rPr lang="en-US" sz="4000" b="1" dirty="0"/>
              <a:t>Int</a:t>
            </a:r>
            <a:endParaRPr lang="en-PH" sz="4000" b="1" dirty="0">
              <a:solidFill>
                <a:srgbClr val="0070C0"/>
              </a:solidFill>
            </a:endParaRPr>
          </a:p>
        </p:txBody>
      </p:sp>
    </p:spTree>
    <p:extLst>
      <p:ext uri="{BB962C8B-B14F-4D97-AF65-F5344CB8AC3E}">
        <p14:creationId xmlns:p14="http://schemas.microsoft.com/office/powerpoint/2010/main" val="1146379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rot="16200000">
            <a:off x="9537701" y="628015"/>
            <a:ext cx="203200" cy="1301751"/>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738616" y="5643880"/>
            <a:ext cx="11180333" cy="1137920"/>
          </a:xfrm>
          <a:custGeom>
            <a:avLst/>
            <a:gdLst>
              <a:gd name="connsiteX0" fmla="*/ 0 w 11180333"/>
              <a:gd name="connsiteY0" fmla="*/ 0 h 1137920"/>
              <a:gd name="connsiteX1" fmla="*/ 700242 w 11180333"/>
              <a:gd name="connsiteY1" fmla="*/ 0 h 1137920"/>
              <a:gd name="connsiteX2" fmla="*/ 953270 w 11180333"/>
              <a:gd name="connsiteY2" fmla="*/ 0 h 1137920"/>
              <a:gd name="connsiteX3" fmla="*/ 1429906 w 11180333"/>
              <a:gd name="connsiteY3" fmla="*/ 0 h 1137920"/>
              <a:gd name="connsiteX4" fmla="*/ 1906541 w 11180333"/>
              <a:gd name="connsiteY4" fmla="*/ 0 h 1137920"/>
              <a:gd name="connsiteX5" fmla="*/ 2606783 w 11180333"/>
              <a:gd name="connsiteY5" fmla="*/ 0 h 1137920"/>
              <a:gd name="connsiteX6" fmla="*/ 3195221 w 11180333"/>
              <a:gd name="connsiteY6" fmla="*/ 0 h 1137920"/>
              <a:gd name="connsiteX7" fmla="*/ 4007267 w 11180333"/>
              <a:gd name="connsiteY7" fmla="*/ 0 h 1137920"/>
              <a:gd name="connsiteX8" fmla="*/ 4819312 w 11180333"/>
              <a:gd name="connsiteY8" fmla="*/ 0 h 1137920"/>
              <a:gd name="connsiteX9" fmla="*/ 5072341 w 11180333"/>
              <a:gd name="connsiteY9" fmla="*/ 0 h 1137920"/>
              <a:gd name="connsiteX10" fmla="*/ 5437172 w 11180333"/>
              <a:gd name="connsiteY10" fmla="*/ 0 h 1137920"/>
              <a:gd name="connsiteX11" fmla="*/ 5690201 w 11180333"/>
              <a:gd name="connsiteY11" fmla="*/ 0 h 1137920"/>
              <a:gd name="connsiteX12" fmla="*/ 6166836 w 11180333"/>
              <a:gd name="connsiteY12" fmla="*/ 0 h 1137920"/>
              <a:gd name="connsiteX13" fmla="*/ 6419865 w 11180333"/>
              <a:gd name="connsiteY13" fmla="*/ 0 h 1137920"/>
              <a:gd name="connsiteX14" fmla="*/ 7231910 w 11180333"/>
              <a:gd name="connsiteY14" fmla="*/ 0 h 1137920"/>
              <a:gd name="connsiteX15" fmla="*/ 7596742 w 11180333"/>
              <a:gd name="connsiteY15" fmla="*/ 0 h 1137920"/>
              <a:gd name="connsiteX16" fmla="*/ 8408787 w 11180333"/>
              <a:gd name="connsiteY16" fmla="*/ 0 h 1137920"/>
              <a:gd name="connsiteX17" fmla="*/ 8885423 w 11180333"/>
              <a:gd name="connsiteY17" fmla="*/ 0 h 1137920"/>
              <a:gd name="connsiteX18" fmla="*/ 9697468 w 11180333"/>
              <a:gd name="connsiteY18" fmla="*/ 0 h 1137920"/>
              <a:gd name="connsiteX19" fmla="*/ 10285906 w 11180333"/>
              <a:gd name="connsiteY19" fmla="*/ 0 h 1137920"/>
              <a:gd name="connsiteX20" fmla="*/ 11180333 w 11180333"/>
              <a:gd name="connsiteY20" fmla="*/ 0 h 1137920"/>
              <a:gd name="connsiteX21" fmla="*/ 11180333 w 11180333"/>
              <a:gd name="connsiteY21" fmla="*/ 557581 h 1137920"/>
              <a:gd name="connsiteX22" fmla="*/ 11180333 w 11180333"/>
              <a:gd name="connsiteY22" fmla="*/ 1137920 h 1137920"/>
              <a:gd name="connsiteX23" fmla="*/ 10368288 w 11180333"/>
              <a:gd name="connsiteY23" fmla="*/ 1137920 h 1137920"/>
              <a:gd name="connsiteX24" fmla="*/ 9891653 w 11180333"/>
              <a:gd name="connsiteY24" fmla="*/ 1137920 h 1137920"/>
              <a:gd name="connsiteX25" fmla="*/ 9191411 w 11180333"/>
              <a:gd name="connsiteY25" fmla="*/ 1137920 h 1137920"/>
              <a:gd name="connsiteX26" fmla="*/ 8826579 w 11180333"/>
              <a:gd name="connsiteY26" fmla="*/ 1137920 h 1137920"/>
              <a:gd name="connsiteX27" fmla="*/ 8349943 w 11180333"/>
              <a:gd name="connsiteY27" fmla="*/ 1137920 h 1137920"/>
              <a:gd name="connsiteX28" fmla="*/ 7537898 w 11180333"/>
              <a:gd name="connsiteY28" fmla="*/ 1137920 h 1137920"/>
              <a:gd name="connsiteX29" fmla="*/ 6725853 w 11180333"/>
              <a:gd name="connsiteY29" fmla="*/ 1137920 h 1137920"/>
              <a:gd name="connsiteX30" fmla="*/ 6361021 w 11180333"/>
              <a:gd name="connsiteY30" fmla="*/ 1137920 h 1137920"/>
              <a:gd name="connsiteX31" fmla="*/ 5660779 w 11180333"/>
              <a:gd name="connsiteY31" fmla="*/ 1137920 h 1137920"/>
              <a:gd name="connsiteX32" fmla="*/ 5407751 w 11180333"/>
              <a:gd name="connsiteY32" fmla="*/ 1137920 h 1137920"/>
              <a:gd name="connsiteX33" fmla="*/ 4819312 w 11180333"/>
              <a:gd name="connsiteY33" fmla="*/ 1137920 h 1137920"/>
              <a:gd name="connsiteX34" fmla="*/ 4454480 w 11180333"/>
              <a:gd name="connsiteY34" fmla="*/ 1137920 h 1137920"/>
              <a:gd name="connsiteX35" fmla="*/ 3977845 w 11180333"/>
              <a:gd name="connsiteY35" fmla="*/ 1137920 h 1137920"/>
              <a:gd name="connsiteX36" fmla="*/ 3613013 w 11180333"/>
              <a:gd name="connsiteY36" fmla="*/ 1137920 h 1137920"/>
              <a:gd name="connsiteX37" fmla="*/ 3136378 w 11180333"/>
              <a:gd name="connsiteY37" fmla="*/ 1137920 h 1137920"/>
              <a:gd name="connsiteX38" fmla="*/ 2883349 w 11180333"/>
              <a:gd name="connsiteY38" fmla="*/ 1137920 h 1137920"/>
              <a:gd name="connsiteX39" fmla="*/ 2071304 w 11180333"/>
              <a:gd name="connsiteY39" fmla="*/ 1137920 h 1137920"/>
              <a:gd name="connsiteX40" fmla="*/ 1482865 w 11180333"/>
              <a:gd name="connsiteY40" fmla="*/ 1137920 h 1137920"/>
              <a:gd name="connsiteX41" fmla="*/ 1118033 w 11180333"/>
              <a:gd name="connsiteY41" fmla="*/ 1137920 h 1137920"/>
              <a:gd name="connsiteX42" fmla="*/ 641398 w 11180333"/>
              <a:gd name="connsiteY42" fmla="*/ 1137920 h 1137920"/>
              <a:gd name="connsiteX43" fmla="*/ 0 w 11180333"/>
              <a:gd name="connsiteY43" fmla="*/ 1137920 h 1137920"/>
              <a:gd name="connsiteX44" fmla="*/ 0 w 11180333"/>
              <a:gd name="connsiteY44" fmla="*/ 568960 h 1137920"/>
              <a:gd name="connsiteX45" fmla="*/ 0 w 11180333"/>
              <a:gd name="connsiteY45" fmla="*/ 0 h 113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1137920"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244339" y="247875"/>
                  <a:pt x="11139488" y="397081"/>
                  <a:pt x="11180333" y="557581"/>
                </a:cubicBezTo>
                <a:cubicBezTo>
                  <a:pt x="11221178" y="718081"/>
                  <a:pt x="11136870" y="871241"/>
                  <a:pt x="11180333" y="1137920"/>
                </a:cubicBezTo>
                <a:cubicBezTo>
                  <a:pt x="10877013" y="1156497"/>
                  <a:pt x="10735556" y="1137111"/>
                  <a:pt x="10368288" y="1137920"/>
                </a:cubicBezTo>
                <a:cubicBezTo>
                  <a:pt x="10001021" y="1138729"/>
                  <a:pt x="10040192" y="1133677"/>
                  <a:pt x="9891653" y="1137920"/>
                </a:cubicBezTo>
                <a:cubicBezTo>
                  <a:pt x="9743115" y="1142163"/>
                  <a:pt x="9369618" y="1109775"/>
                  <a:pt x="9191411" y="1137920"/>
                </a:cubicBezTo>
                <a:cubicBezTo>
                  <a:pt x="9013204" y="1166065"/>
                  <a:pt x="8915000" y="1135556"/>
                  <a:pt x="8826579" y="1137920"/>
                </a:cubicBezTo>
                <a:cubicBezTo>
                  <a:pt x="8738158" y="1140284"/>
                  <a:pt x="8445683" y="1121661"/>
                  <a:pt x="8349943" y="1137920"/>
                </a:cubicBezTo>
                <a:cubicBezTo>
                  <a:pt x="8254203" y="1154179"/>
                  <a:pt x="7823437" y="1059348"/>
                  <a:pt x="7537898" y="1137920"/>
                </a:cubicBezTo>
                <a:cubicBezTo>
                  <a:pt x="7252359" y="1216492"/>
                  <a:pt x="7013249" y="1108697"/>
                  <a:pt x="6725853" y="1137920"/>
                </a:cubicBezTo>
                <a:cubicBezTo>
                  <a:pt x="6438458" y="1167143"/>
                  <a:pt x="6438429" y="1109384"/>
                  <a:pt x="6361021" y="1137920"/>
                </a:cubicBezTo>
                <a:cubicBezTo>
                  <a:pt x="6283613" y="1166456"/>
                  <a:pt x="5975280" y="1087545"/>
                  <a:pt x="5660779" y="1137920"/>
                </a:cubicBezTo>
                <a:cubicBezTo>
                  <a:pt x="5346278" y="1188295"/>
                  <a:pt x="5474770" y="1113548"/>
                  <a:pt x="5407751" y="1137920"/>
                </a:cubicBezTo>
                <a:cubicBezTo>
                  <a:pt x="5340732" y="1162292"/>
                  <a:pt x="5016959" y="1079969"/>
                  <a:pt x="4819312" y="1137920"/>
                </a:cubicBezTo>
                <a:cubicBezTo>
                  <a:pt x="4621665" y="1195871"/>
                  <a:pt x="4535530" y="1095105"/>
                  <a:pt x="4454480" y="1137920"/>
                </a:cubicBezTo>
                <a:cubicBezTo>
                  <a:pt x="4373430" y="1180735"/>
                  <a:pt x="4083946" y="1103875"/>
                  <a:pt x="3977845" y="1137920"/>
                </a:cubicBezTo>
                <a:cubicBezTo>
                  <a:pt x="3871744" y="1171965"/>
                  <a:pt x="3733669" y="1137635"/>
                  <a:pt x="3613013" y="1137920"/>
                </a:cubicBezTo>
                <a:cubicBezTo>
                  <a:pt x="3492357" y="1138205"/>
                  <a:pt x="3295555" y="1130808"/>
                  <a:pt x="3136378" y="1137920"/>
                </a:cubicBezTo>
                <a:cubicBezTo>
                  <a:pt x="2977201" y="1145032"/>
                  <a:pt x="2973517" y="1119068"/>
                  <a:pt x="2883349" y="1137920"/>
                </a:cubicBezTo>
                <a:cubicBezTo>
                  <a:pt x="2793181" y="1156772"/>
                  <a:pt x="2381889" y="1063814"/>
                  <a:pt x="2071304" y="1137920"/>
                </a:cubicBezTo>
                <a:cubicBezTo>
                  <a:pt x="1760719" y="1212026"/>
                  <a:pt x="1699162" y="1086397"/>
                  <a:pt x="1482865" y="1137920"/>
                </a:cubicBezTo>
                <a:cubicBezTo>
                  <a:pt x="1266568" y="1189443"/>
                  <a:pt x="1200444" y="1116049"/>
                  <a:pt x="1118033" y="1137920"/>
                </a:cubicBezTo>
                <a:cubicBezTo>
                  <a:pt x="1035622" y="1159791"/>
                  <a:pt x="848723" y="1083597"/>
                  <a:pt x="641398" y="1137920"/>
                </a:cubicBezTo>
                <a:cubicBezTo>
                  <a:pt x="434074" y="1192243"/>
                  <a:pt x="164460" y="1084708"/>
                  <a:pt x="0" y="1137920"/>
                </a:cubicBezTo>
                <a:cubicBezTo>
                  <a:pt x="-47275" y="859378"/>
                  <a:pt x="13718" y="815740"/>
                  <a:pt x="0" y="568960"/>
                </a:cubicBezTo>
                <a:cubicBezTo>
                  <a:pt x="-13718" y="322180"/>
                  <a:pt x="11860" y="222692"/>
                  <a:pt x="0" y="0"/>
                </a:cubicBezTo>
                <a:close/>
              </a:path>
              <a:path w="11180333" h="1137920"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213410" y="148098"/>
                  <a:pt x="11149598" y="390262"/>
                  <a:pt x="11180333" y="557581"/>
                </a:cubicBezTo>
                <a:cubicBezTo>
                  <a:pt x="11211068" y="724900"/>
                  <a:pt x="11125392" y="889344"/>
                  <a:pt x="11180333" y="1137920"/>
                </a:cubicBezTo>
                <a:cubicBezTo>
                  <a:pt x="10983082" y="1188246"/>
                  <a:pt x="10906205" y="1127306"/>
                  <a:pt x="10703698" y="1137920"/>
                </a:cubicBezTo>
                <a:cubicBezTo>
                  <a:pt x="10501191" y="1148534"/>
                  <a:pt x="10187860" y="1054159"/>
                  <a:pt x="10003456" y="1137920"/>
                </a:cubicBezTo>
                <a:cubicBezTo>
                  <a:pt x="9819052" y="1221681"/>
                  <a:pt x="9817920" y="1123509"/>
                  <a:pt x="9750427" y="1137920"/>
                </a:cubicBezTo>
                <a:cubicBezTo>
                  <a:pt x="9682934" y="1152331"/>
                  <a:pt x="9595437" y="1134982"/>
                  <a:pt x="9497399" y="1137920"/>
                </a:cubicBezTo>
                <a:cubicBezTo>
                  <a:pt x="9399361" y="1140858"/>
                  <a:pt x="9120959" y="1129970"/>
                  <a:pt x="9020763" y="1137920"/>
                </a:cubicBezTo>
                <a:cubicBezTo>
                  <a:pt x="8920567" y="1145870"/>
                  <a:pt x="8848232" y="1123750"/>
                  <a:pt x="8767735" y="1137920"/>
                </a:cubicBezTo>
                <a:cubicBezTo>
                  <a:pt x="8687238" y="1152090"/>
                  <a:pt x="8526352" y="1114726"/>
                  <a:pt x="8291100" y="1137920"/>
                </a:cubicBezTo>
                <a:cubicBezTo>
                  <a:pt x="8055849" y="1161114"/>
                  <a:pt x="7973655" y="1117614"/>
                  <a:pt x="7814464" y="1137920"/>
                </a:cubicBezTo>
                <a:cubicBezTo>
                  <a:pt x="7655273" y="1158226"/>
                  <a:pt x="7574748" y="1116537"/>
                  <a:pt x="7337829" y="1137920"/>
                </a:cubicBezTo>
                <a:cubicBezTo>
                  <a:pt x="7100911" y="1159303"/>
                  <a:pt x="7072589" y="1132148"/>
                  <a:pt x="6972997" y="1137920"/>
                </a:cubicBezTo>
                <a:cubicBezTo>
                  <a:pt x="6873405" y="1143692"/>
                  <a:pt x="6809208" y="1127441"/>
                  <a:pt x="6719969" y="1137920"/>
                </a:cubicBezTo>
                <a:cubicBezTo>
                  <a:pt x="6630730" y="1148399"/>
                  <a:pt x="6576284" y="1132570"/>
                  <a:pt x="6466940" y="1137920"/>
                </a:cubicBezTo>
                <a:cubicBezTo>
                  <a:pt x="6357596" y="1143270"/>
                  <a:pt x="6229850" y="1123319"/>
                  <a:pt x="6102108" y="1137920"/>
                </a:cubicBezTo>
                <a:cubicBezTo>
                  <a:pt x="5974366" y="1152521"/>
                  <a:pt x="5566705" y="1083088"/>
                  <a:pt x="5401866" y="1137920"/>
                </a:cubicBezTo>
                <a:cubicBezTo>
                  <a:pt x="5237027" y="1192752"/>
                  <a:pt x="5061062" y="1101829"/>
                  <a:pt x="4813428" y="1137920"/>
                </a:cubicBezTo>
                <a:cubicBezTo>
                  <a:pt x="4565794" y="1174011"/>
                  <a:pt x="4632776" y="1127734"/>
                  <a:pt x="4560399" y="1137920"/>
                </a:cubicBezTo>
                <a:cubicBezTo>
                  <a:pt x="4488022" y="1148106"/>
                  <a:pt x="4145590" y="1090629"/>
                  <a:pt x="3748354" y="1137920"/>
                </a:cubicBezTo>
                <a:cubicBezTo>
                  <a:pt x="3351119" y="1185211"/>
                  <a:pt x="3385132" y="1119385"/>
                  <a:pt x="3271718" y="1137920"/>
                </a:cubicBezTo>
                <a:cubicBezTo>
                  <a:pt x="3158304" y="1156455"/>
                  <a:pt x="2852139" y="1131564"/>
                  <a:pt x="2683280" y="1137920"/>
                </a:cubicBezTo>
                <a:cubicBezTo>
                  <a:pt x="2514421" y="1144276"/>
                  <a:pt x="2146329" y="1077402"/>
                  <a:pt x="1871235" y="1137920"/>
                </a:cubicBezTo>
                <a:cubicBezTo>
                  <a:pt x="1596141" y="1198438"/>
                  <a:pt x="1633035" y="1113241"/>
                  <a:pt x="1506403" y="1137920"/>
                </a:cubicBezTo>
                <a:cubicBezTo>
                  <a:pt x="1379771" y="1162599"/>
                  <a:pt x="1000619" y="1066104"/>
                  <a:pt x="694358" y="1137920"/>
                </a:cubicBezTo>
                <a:cubicBezTo>
                  <a:pt x="388098" y="1209736"/>
                  <a:pt x="300674" y="1102548"/>
                  <a:pt x="0" y="1137920"/>
                </a:cubicBezTo>
                <a:cubicBezTo>
                  <a:pt x="-43423" y="860083"/>
                  <a:pt x="22866" y="785627"/>
                  <a:pt x="0" y="580339"/>
                </a:cubicBezTo>
                <a:cubicBezTo>
                  <a:pt x="-22866" y="375051"/>
                  <a:pt x="48582" y="177603"/>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4000" b="1" dirty="0">
                <a:solidFill>
                  <a:srgbClr val="0070C0"/>
                </a:solidFill>
              </a:rPr>
              <a:t>Date of Birth </a:t>
            </a:r>
            <a:r>
              <a:rPr lang="en-US" sz="4000" dirty="0"/>
              <a:t>attribute only allows values in </a:t>
            </a:r>
            <a:r>
              <a:rPr lang="en-US" sz="4000" b="1" dirty="0"/>
              <a:t>Date format (mm-dd-</a:t>
            </a:r>
            <a:r>
              <a:rPr lang="en-US" sz="4000" b="1" dirty="0" err="1"/>
              <a:t>yyyy</a:t>
            </a:r>
            <a:r>
              <a:rPr lang="en-US" sz="4000" b="1" dirty="0"/>
              <a:t>). </a:t>
            </a:r>
            <a:endParaRPr lang="en-PH" sz="4000" b="1" dirty="0">
              <a:solidFill>
                <a:srgbClr val="0070C0"/>
              </a:solidFill>
            </a:endParaRPr>
          </a:p>
        </p:txBody>
      </p:sp>
    </p:spTree>
    <p:extLst>
      <p:ext uri="{BB962C8B-B14F-4D97-AF65-F5344CB8AC3E}">
        <p14:creationId xmlns:p14="http://schemas.microsoft.com/office/powerpoint/2010/main" val="359104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rot="16200000">
            <a:off x="2368550" y="563244"/>
            <a:ext cx="203200" cy="1301751"/>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1174750" y="5631180"/>
            <a:ext cx="10297161" cy="1106170"/>
          </a:xfrm>
          <a:custGeom>
            <a:avLst/>
            <a:gdLst>
              <a:gd name="connsiteX0" fmla="*/ 0 w 10297161"/>
              <a:gd name="connsiteY0" fmla="*/ 0 h 1106170"/>
              <a:gd name="connsiteX1" fmla="*/ 778008 w 10297161"/>
              <a:gd name="connsiteY1" fmla="*/ 0 h 1106170"/>
              <a:gd name="connsiteX2" fmla="*/ 1144129 w 10297161"/>
              <a:gd name="connsiteY2" fmla="*/ 0 h 1106170"/>
              <a:gd name="connsiteX3" fmla="*/ 1613222 w 10297161"/>
              <a:gd name="connsiteY3" fmla="*/ 0 h 1106170"/>
              <a:gd name="connsiteX4" fmla="*/ 1876372 w 10297161"/>
              <a:gd name="connsiteY4" fmla="*/ 0 h 1106170"/>
              <a:gd name="connsiteX5" fmla="*/ 2345464 w 10297161"/>
              <a:gd name="connsiteY5" fmla="*/ 0 h 1106170"/>
              <a:gd name="connsiteX6" fmla="*/ 2814557 w 10297161"/>
              <a:gd name="connsiteY6" fmla="*/ 0 h 1106170"/>
              <a:gd name="connsiteX7" fmla="*/ 3489593 w 10297161"/>
              <a:gd name="connsiteY7" fmla="*/ 0 h 1106170"/>
              <a:gd name="connsiteX8" fmla="*/ 4061658 w 10297161"/>
              <a:gd name="connsiteY8" fmla="*/ 0 h 1106170"/>
              <a:gd name="connsiteX9" fmla="*/ 4839666 w 10297161"/>
              <a:gd name="connsiteY9" fmla="*/ 0 h 1106170"/>
              <a:gd name="connsiteX10" fmla="*/ 5617673 w 10297161"/>
              <a:gd name="connsiteY10" fmla="*/ 0 h 1106170"/>
              <a:gd name="connsiteX11" fmla="*/ 5880823 w 10297161"/>
              <a:gd name="connsiteY11" fmla="*/ 0 h 1106170"/>
              <a:gd name="connsiteX12" fmla="*/ 6246944 w 10297161"/>
              <a:gd name="connsiteY12" fmla="*/ 0 h 1106170"/>
              <a:gd name="connsiteX13" fmla="*/ 6510094 w 10297161"/>
              <a:gd name="connsiteY13" fmla="*/ 0 h 1106170"/>
              <a:gd name="connsiteX14" fmla="*/ 6979187 w 10297161"/>
              <a:gd name="connsiteY14" fmla="*/ 0 h 1106170"/>
              <a:gd name="connsiteX15" fmla="*/ 7242337 w 10297161"/>
              <a:gd name="connsiteY15" fmla="*/ 0 h 1106170"/>
              <a:gd name="connsiteX16" fmla="*/ 8020344 w 10297161"/>
              <a:gd name="connsiteY16" fmla="*/ 0 h 1106170"/>
              <a:gd name="connsiteX17" fmla="*/ 8386466 w 10297161"/>
              <a:gd name="connsiteY17" fmla="*/ 0 h 1106170"/>
              <a:gd name="connsiteX18" fmla="*/ 9164473 w 10297161"/>
              <a:gd name="connsiteY18" fmla="*/ 0 h 1106170"/>
              <a:gd name="connsiteX19" fmla="*/ 9633566 w 10297161"/>
              <a:gd name="connsiteY19" fmla="*/ 0 h 1106170"/>
              <a:gd name="connsiteX20" fmla="*/ 10297161 w 10297161"/>
              <a:gd name="connsiteY20" fmla="*/ 0 h 1106170"/>
              <a:gd name="connsiteX21" fmla="*/ 10297161 w 10297161"/>
              <a:gd name="connsiteY21" fmla="*/ 553085 h 1106170"/>
              <a:gd name="connsiteX22" fmla="*/ 10297161 w 10297161"/>
              <a:gd name="connsiteY22" fmla="*/ 1106170 h 1106170"/>
              <a:gd name="connsiteX23" fmla="*/ 9931040 w 10297161"/>
              <a:gd name="connsiteY23" fmla="*/ 1106170 h 1106170"/>
              <a:gd name="connsiteX24" fmla="*/ 9667890 w 10297161"/>
              <a:gd name="connsiteY24" fmla="*/ 1106170 h 1106170"/>
              <a:gd name="connsiteX25" fmla="*/ 9095826 w 10297161"/>
              <a:gd name="connsiteY25" fmla="*/ 1106170 h 1106170"/>
              <a:gd name="connsiteX26" fmla="*/ 8626733 w 10297161"/>
              <a:gd name="connsiteY26" fmla="*/ 1106170 h 1106170"/>
              <a:gd name="connsiteX27" fmla="*/ 7951697 w 10297161"/>
              <a:gd name="connsiteY27" fmla="*/ 1106170 h 1106170"/>
              <a:gd name="connsiteX28" fmla="*/ 7585575 w 10297161"/>
              <a:gd name="connsiteY28" fmla="*/ 1106170 h 1106170"/>
              <a:gd name="connsiteX29" fmla="*/ 7116482 w 10297161"/>
              <a:gd name="connsiteY29" fmla="*/ 1106170 h 1106170"/>
              <a:gd name="connsiteX30" fmla="*/ 6338475 w 10297161"/>
              <a:gd name="connsiteY30" fmla="*/ 1106170 h 1106170"/>
              <a:gd name="connsiteX31" fmla="*/ 5560467 w 10297161"/>
              <a:gd name="connsiteY31" fmla="*/ 1106170 h 1106170"/>
              <a:gd name="connsiteX32" fmla="*/ 5194346 w 10297161"/>
              <a:gd name="connsiteY32" fmla="*/ 1106170 h 1106170"/>
              <a:gd name="connsiteX33" fmla="*/ 4519310 w 10297161"/>
              <a:gd name="connsiteY33" fmla="*/ 1106170 h 1106170"/>
              <a:gd name="connsiteX34" fmla="*/ 4256160 w 10297161"/>
              <a:gd name="connsiteY34" fmla="*/ 1106170 h 1106170"/>
              <a:gd name="connsiteX35" fmla="*/ 3684095 w 10297161"/>
              <a:gd name="connsiteY35" fmla="*/ 1106170 h 1106170"/>
              <a:gd name="connsiteX36" fmla="*/ 3317974 w 10297161"/>
              <a:gd name="connsiteY36" fmla="*/ 1106170 h 1106170"/>
              <a:gd name="connsiteX37" fmla="*/ 2848881 w 10297161"/>
              <a:gd name="connsiteY37" fmla="*/ 1106170 h 1106170"/>
              <a:gd name="connsiteX38" fmla="*/ 2482760 w 10297161"/>
              <a:gd name="connsiteY38" fmla="*/ 1106170 h 1106170"/>
              <a:gd name="connsiteX39" fmla="*/ 2013667 w 10297161"/>
              <a:gd name="connsiteY39" fmla="*/ 1106170 h 1106170"/>
              <a:gd name="connsiteX40" fmla="*/ 1750517 w 10297161"/>
              <a:gd name="connsiteY40" fmla="*/ 1106170 h 1106170"/>
              <a:gd name="connsiteX41" fmla="*/ 972510 w 10297161"/>
              <a:gd name="connsiteY41" fmla="*/ 1106170 h 1106170"/>
              <a:gd name="connsiteX42" fmla="*/ 0 w 10297161"/>
              <a:gd name="connsiteY42" fmla="*/ 1106170 h 1106170"/>
              <a:gd name="connsiteX43" fmla="*/ 0 w 10297161"/>
              <a:gd name="connsiteY43" fmla="*/ 575208 h 1106170"/>
              <a:gd name="connsiteX44" fmla="*/ 0 w 10297161"/>
              <a:gd name="connsiteY44" fmla="*/ 0 h 110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297161" h="1106170" fill="none" extrusionOk="0">
                <a:moveTo>
                  <a:pt x="0" y="0"/>
                </a:moveTo>
                <a:cubicBezTo>
                  <a:pt x="330266" y="-65799"/>
                  <a:pt x="538892" y="22637"/>
                  <a:pt x="778008" y="0"/>
                </a:cubicBezTo>
                <a:cubicBezTo>
                  <a:pt x="1017124" y="-22637"/>
                  <a:pt x="1057311" y="37723"/>
                  <a:pt x="1144129" y="0"/>
                </a:cubicBezTo>
                <a:cubicBezTo>
                  <a:pt x="1230947" y="-37723"/>
                  <a:pt x="1496546" y="9093"/>
                  <a:pt x="1613222" y="0"/>
                </a:cubicBezTo>
                <a:cubicBezTo>
                  <a:pt x="1729898" y="-9093"/>
                  <a:pt x="1761062" y="19789"/>
                  <a:pt x="1876372" y="0"/>
                </a:cubicBezTo>
                <a:cubicBezTo>
                  <a:pt x="1991682" y="-19789"/>
                  <a:pt x="2240157" y="27199"/>
                  <a:pt x="2345464" y="0"/>
                </a:cubicBezTo>
                <a:cubicBezTo>
                  <a:pt x="2450771" y="-27199"/>
                  <a:pt x="2659691" y="2500"/>
                  <a:pt x="2814557" y="0"/>
                </a:cubicBezTo>
                <a:cubicBezTo>
                  <a:pt x="2969423" y="-2500"/>
                  <a:pt x="3287349" y="45332"/>
                  <a:pt x="3489593" y="0"/>
                </a:cubicBezTo>
                <a:cubicBezTo>
                  <a:pt x="3691837" y="-45332"/>
                  <a:pt x="3787093" y="19090"/>
                  <a:pt x="4061658" y="0"/>
                </a:cubicBezTo>
                <a:cubicBezTo>
                  <a:pt x="4336224" y="-19090"/>
                  <a:pt x="4630756" y="47865"/>
                  <a:pt x="4839666" y="0"/>
                </a:cubicBezTo>
                <a:cubicBezTo>
                  <a:pt x="5048576" y="-47865"/>
                  <a:pt x="5231747" y="92967"/>
                  <a:pt x="5617673" y="0"/>
                </a:cubicBezTo>
                <a:cubicBezTo>
                  <a:pt x="6003599" y="-92967"/>
                  <a:pt x="5820128" y="24211"/>
                  <a:pt x="5880823" y="0"/>
                </a:cubicBezTo>
                <a:cubicBezTo>
                  <a:pt x="5941518" y="-24211"/>
                  <a:pt x="6121192" y="14853"/>
                  <a:pt x="6246944" y="0"/>
                </a:cubicBezTo>
                <a:cubicBezTo>
                  <a:pt x="6372696" y="-14853"/>
                  <a:pt x="6418595" y="9844"/>
                  <a:pt x="6510094" y="0"/>
                </a:cubicBezTo>
                <a:cubicBezTo>
                  <a:pt x="6601593" y="-9844"/>
                  <a:pt x="6753551" y="36173"/>
                  <a:pt x="6979187" y="0"/>
                </a:cubicBezTo>
                <a:cubicBezTo>
                  <a:pt x="7204823" y="-36173"/>
                  <a:pt x="7143014" y="29641"/>
                  <a:pt x="7242337" y="0"/>
                </a:cubicBezTo>
                <a:cubicBezTo>
                  <a:pt x="7341660" y="-29641"/>
                  <a:pt x="7687762" y="20749"/>
                  <a:pt x="8020344" y="0"/>
                </a:cubicBezTo>
                <a:cubicBezTo>
                  <a:pt x="8352926" y="-20749"/>
                  <a:pt x="8309335" y="23511"/>
                  <a:pt x="8386466" y="0"/>
                </a:cubicBezTo>
                <a:cubicBezTo>
                  <a:pt x="8463597" y="-23511"/>
                  <a:pt x="8943358" y="41429"/>
                  <a:pt x="9164473" y="0"/>
                </a:cubicBezTo>
                <a:cubicBezTo>
                  <a:pt x="9385588" y="-41429"/>
                  <a:pt x="9480695" y="48462"/>
                  <a:pt x="9633566" y="0"/>
                </a:cubicBezTo>
                <a:cubicBezTo>
                  <a:pt x="9786437" y="-48462"/>
                  <a:pt x="9992458" y="23898"/>
                  <a:pt x="10297161" y="0"/>
                </a:cubicBezTo>
                <a:cubicBezTo>
                  <a:pt x="10306766" y="148690"/>
                  <a:pt x="10274998" y="383429"/>
                  <a:pt x="10297161" y="553085"/>
                </a:cubicBezTo>
                <a:cubicBezTo>
                  <a:pt x="10319324" y="722742"/>
                  <a:pt x="10296563" y="865033"/>
                  <a:pt x="10297161" y="1106170"/>
                </a:cubicBezTo>
                <a:cubicBezTo>
                  <a:pt x="10206592" y="1127566"/>
                  <a:pt x="10068684" y="1086302"/>
                  <a:pt x="9931040" y="1106170"/>
                </a:cubicBezTo>
                <a:cubicBezTo>
                  <a:pt x="9793396" y="1126038"/>
                  <a:pt x="9735330" y="1083588"/>
                  <a:pt x="9667890" y="1106170"/>
                </a:cubicBezTo>
                <a:cubicBezTo>
                  <a:pt x="9600450" y="1128752"/>
                  <a:pt x="9234276" y="1089277"/>
                  <a:pt x="9095826" y="1106170"/>
                </a:cubicBezTo>
                <a:cubicBezTo>
                  <a:pt x="8957376" y="1123063"/>
                  <a:pt x="8822243" y="1105389"/>
                  <a:pt x="8626733" y="1106170"/>
                </a:cubicBezTo>
                <a:cubicBezTo>
                  <a:pt x="8431223" y="1106951"/>
                  <a:pt x="8098736" y="1057126"/>
                  <a:pt x="7951697" y="1106170"/>
                </a:cubicBezTo>
                <a:cubicBezTo>
                  <a:pt x="7804658" y="1155214"/>
                  <a:pt x="7747503" y="1078826"/>
                  <a:pt x="7585575" y="1106170"/>
                </a:cubicBezTo>
                <a:cubicBezTo>
                  <a:pt x="7423647" y="1133514"/>
                  <a:pt x="7224007" y="1074053"/>
                  <a:pt x="7116482" y="1106170"/>
                </a:cubicBezTo>
                <a:cubicBezTo>
                  <a:pt x="7008957" y="1138287"/>
                  <a:pt x="6512108" y="1057887"/>
                  <a:pt x="6338475" y="1106170"/>
                </a:cubicBezTo>
                <a:cubicBezTo>
                  <a:pt x="6164842" y="1154453"/>
                  <a:pt x="5718420" y="1076895"/>
                  <a:pt x="5560467" y="1106170"/>
                </a:cubicBezTo>
                <a:cubicBezTo>
                  <a:pt x="5402514" y="1135445"/>
                  <a:pt x="5271219" y="1097301"/>
                  <a:pt x="5194346" y="1106170"/>
                </a:cubicBezTo>
                <a:cubicBezTo>
                  <a:pt x="5117473" y="1115039"/>
                  <a:pt x="4704679" y="1083471"/>
                  <a:pt x="4519310" y="1106170"/>
                </a:cubicBezTo>
                <a:cubicBezTo>
                  <a:pt x="4333941" y="1128869"/>
                  <a:pt x="4357717" y="1101404"/>
                  <a:pt x="4256160" y="1106170"/>
                </a:cubicBezTo>
                <a:cubicBezTo>
                  <a:pt x="4154603" y="1110936"/>
                  <a:pt x="3864136" y="1063194"/>
                  <a:pt x="3684095" y="1106170"/>
                </a:cubicBezTo>
                <a:cubicBezTo>
                  <a:pt x="3504055" y="1149146"/>
                  <a:pt x="3393791" y="1069491"/>
                  <a:pt x="3317974" y="1106170"/>
                </a:cubicBezTo>
                <a:cubicBezTo>
                  <a:pt x="3242157" y="1142849"/>
                  <a:pt x="3062919" y="1081139"/>
                  <a:pt x="2848881" y="1106170"/>
                </a:cubicBezTo>
                <a:cubicBezTo>
                  <a:pt x="2634843" y="1131201"/>
                  <a:pt x="2568736" y="1066499"/>
                  <a:pt x="2482760" y="1106170"/>
                </a:cubicBezTo>
                <a:cubicBezTo>
                  <a:pt x="2396784" y="1145841"/>
                  <a:pt x="2130864" y="1069362"/>
                  <a:pt x="2013667" y="1106170"/>
                </a:cubicBezTo>
                <a:cubicBezTo>
                  <a:pt x="1896470" y="1142978"/>
                  <a:pt x="1864593" y="1101561"/>
                  <a:pt x="1750517" y="1106170"/>
                </a:cubicBezTo>
                <a:cubicBezTo>
                  <a:pt x="1636441" y="1110779"/>
                  <a:pt x="1314176" y="1028244"/>
                  <a:pt x="972510" y="1106170"/>
                </a:cubicBezTo>
                <a:cubicBezTo>
                  <a:pt x="630844" y="1184096"/>
                  <a:pt x="364924" y="1068335"/>
                  <a:pt x="0" y="1106170"/>
                </a:cubicBezTo>
                <a:cubicBezTo>
                  <a:pt x="-1921" y="843824"/>
                  <a:pt x="27445" y="744315"/>
                  <a:pt x="0" y="575208"/>
                </a:cubicBezTo>
                <a:cubicBezTo>
                  <a:pt x="-27445" y="406101"/>
                  <a:pt x="64909" y="256178"/>
                  <a:pt x="0" y="0"/>
                </a:cubicBezTo>
                <a:close/>
              </a:path>
              <a:path w="10297161" h="1106170" stroke="0" extrusionOk="0">
                <a:moveTo>
                  <a:pt x="0" y="0"/>
                </a:moveTo>
                <a:cubicBezTo>
                  <a:pt x="381362" y="-30938"/>
                  <a:pt x="571175" y="82535"/>
                  <a:pt x="778008" y="0"/>
                </a:cubicBezTo>
                <a:cubicBezTo>
                  <a:pt x="984841" y="-82535"/>
                  <a:pt x="912191" y="4181"/>
                  <a:pt x="1041157" y="0"/>
                </a:cubicBezTo>
                <a:cubicBezTo>
                  <a:pt x="1170123" y="-4181"/>
                  <a:pt x="1314524" y="4958"/>
                  <a:pt x="1407279" y="0"/>
                </a:cubicBezTo>
                <a:cubicBezTo>
                  <a:pt x="1500034" y="-4958"/>
                  <a:pt x="1545151" y="10025"/>
                  <a:pt x="1670428" y="0"/>
                </a:cubicBezTo>
                <a:cubicBezTo>
                  <a:pt x="1795705" y="-10025"/>
                  <a:pt x="1998433" y="5952"/>
                  <a:pt x="2139521" y="0"/>
                </a:cubicBezTo>
                <a:cubicBezTo>
                  <a:pt x="2280609" y="-5952"/>
                  <a:pt x="2426290" y="7157"/>
                  <a:pt x="2505643" y="0"/>
                </a:cubicBezTo>
                <a:cubicBezTo>
                  <a:pt x="2584996" y="-7157"/>
                  <a:pt x="2905806" y="6536"/>
                  <a:pt x="3077707" y="0"/>
                </a:cubicBezTo>
                <a:cubicBezTo>
                  <a:pt x="3249608" y="-6536"/>
                  <a:pt x="3628492" y="62480"/>
                  <a:pt x="3855715" y="0"/>
                </a:cubicBezTo>
                <a:cubicBezTo>
                  <a:pt x="4082938" y="-62480"/>
                  <a:pt x="3999923" y="30574"/>
                  <a:pt x="4118864" y="0"/>
                </a:cubicBezTo>
                <a:cubicBezTo>
                  <a:pt x="4237805" y="-30574"/>
                  <a:pt x="4341054" y="37805"/>
                  <a:pt x="4484986" y="0"/>
                </a:cubicBezTo>
                <a:cubicBezTo>
                  <a:pt x="4628918" y="-37805"/>
                  <a:pt x="4949914" y="30153"/>
                  <a:pt x="5160022" y="0"/>
                </a:cubicBezTo>
                <a:cubicBezTo>
                  <a:pt x="5370130" y="-30153"/>
                  <a:pt x="5500583" y="42864"/>
                  <a:pt x="5732086" y="0"/>
                </a:cubicBezTo>
                <a:cubicBezTo>
                  <a:pt x="5963589" y="-42864"/>
                  <a:pt x="6098960" y="75129"/>
                  <a:pt x="6407122" y="0"/>
                </a:cubicBezTo>
                <a:cubicBezTo>
                  <a:pt x="6715284" y="-75129"/>
                  <a:pt x="6714589" y="59171"/>
                  <a:pt x="6979187" y="0"/>
                </a:cubicBezTo>
                <a:cubicBezTo>
                  <a:pt x="7243786" y="-59171"/>
                  <a:pt x="7302459" y="32877"/>
                  <a:pt x="7448280" y="0"/>
                </a:cubicBezTo>
                <a:cubicBezTo>
                  <a:pt x="7594101" y="-32877"/>
                  <a:pt x="7776050" y="49029"/>
                  <a:pt x="7917373" y="0"/>
                </a:cubicBezTo>
                <a:cubicBezTo>
                  <a:pt x="8058696" y="-49029"/>
                  <a:pt x="8104195" y="21728"/>
                  <a:pt x="8180522" y="0"/>
                </a:cubicBezTo>
                <a:cubicBezTo>
                  <a:pt x="8256849" y="-21728"/>
                  <a:pt x="8557241" y="46022"/>
                  <a:pt x="8752587" y="0"/>
                </a:cubicBezTo>
                <a:cubicBezTo>
                  <a:pt x="8947934" y="-46022"/>
                  <a:pt x="9132044" y="42788"/>
                  <a:pt x="9324651" y="0"/>
                </a:cubicBezTo>
                <a:cubicBezTo>
                  <a:pt x="9517258" y="-42788"/>
                  <a:pt x="9874409" y="67295"/>
                  <a:pt x="10297161" y="0"/>
                </a:cubicBezTo>
                <a:cubicBezTo>
                  <a:pt x="10342543" y="230068"/>
                  <a:pt x="10237361" y="373510"/>
                  <a:pt x="10297161" y="530962"/>
                </a:cubicBezTo>
                <a:cubicBezTo>
                  <a:pt x="10356961" y="688414"/>
                  <a:pt x="10296472" y="936088"/>
                  <a:pt x="10297161" y="1106170"/>
                </a:cubicBezTo>
                <a:cubicBezTo>
                  <a:pt x="10119656" y="1126598"/>
                  <a:pt x="9972174" y="1057350"/>
                  <a:pt x="9828068" y="1106170"/>
                </a:cubicBezTo>
                <a:cubicBezTo>
                  <a:pt x="9683962" y="1154990"/>
                  <a:pt x="9626069" y="1090056"/>
                  <a:pt x="9564918" y="1106170"/>
                </a:cubicBezTo>
                <a:cubicBezTo>
                  <a:pt x="9503767" y="1122284"/>
                  <a:pt x="9314702" y="1064872"/>
                  <a:pt x="9198797" y="1106170"/>
                </a:cubicBezTo>
                <a:cubicBezTo>
                  <a:pt x="9082892" y="1147468"/>
                  <a:pt x="8798368" y="1089216"/>
                  <a:pt x="8523761" y="1106170"/>
                </a:cubicBezTo>
                <a:cubicBezTo>
                  <a:pt x="8249154" y="1123124"/>
                  <a:pt x="8340144" y="1078522"/>
                  <a:pt x="8260611" y="1106170"/>
                </a:cubicBezTo>
                <a:cubicBezTo>
                  <a:pt x="8181078" y="1133818"/>
                  <a:pt x="8110333" y="1078588"/>
                  <a:pt x="7997462" y="1106170"/>
                </a:cubicBezTo>
                <a:cubicBezTo>
                  <a:pt x="7884591" y="1133752"/>
                  <a:pt x="7752155" y="1061964"/>
                  <a:pt x="7528369" y="1106170"/>
                </a:cubicBezTo>
                <a:cubicBezTo>
                  <a:pt x="7304583" y="1150376"/>
                  <a:pt x="7396337" y="1079799"/>
                  <a:pt x="7265219" y="1106170"/>
                </a:cubicBezTo>
                <a:cubicBezTo>
                  <a:pt x="7134101" y="1132541"/>
                  <a:pt x="6979999" y="1090202"/>
                  <a:pt x="6796126" y="1106170"/>
                </a:cubicBezTo>
                <a:cubicBezTo>
                  <a:pt x="6612253" y="1122138"/>
                  <a:pt x="6428292" y="1090534"/>
                  <a:pt x="6327033" y="1106170"/>
                </a:cubicBezTo>
                <a:cubicBezTo>
                  <a:pt x="6225774" y="1121806"/>
                  <a:pt x="6050533" y="1051072"/>
                  <a:pt x="5857940" y="1106170"/>
                </a:cubicBezTo>
                <a:cubicBezTo>
                  <a:pt x="5665347" y="1161268"/>
                  <a:pt x="5654783" y="1072357"/>
                  <a:pt x="5491819" y="1106170"/>
                </a:cubicBezTo>
                <a:cubicBezTo>
                  <a:pt x="5328855" y="1139983"/>
                  <a:pt x="5306592" y="1076801"/>
                  <a:pt x="5228670" y="1106170"/>
                </a:cubicBezTo>
                <a:cubicBezTo>
                  <a:pt x="5150748" y="1135539"/>
                  <a:pt x="5047804" y="1103281"/>
                  <a:pt x="4965520" y="1106170"/>
                </a:cubicBezTo>
                <a:cubicBezTo>
                  <a:pt x="4883236" y="1109059"/>
                  <a:pt x="4673846" y="1096844"/>
                  <a:pt x="4599399" y="1106170"/>
                </a:cubicBezTo>
                <a:cubicBezTo>
                  <a:pt x="4524952" y="1115496"/>
                  <a:pt x="4168198" y="1061926"/>
                  <a:pt x="3924362" y="1106170"/>
                </a:cubicBezTo>
                <a:cubicBezTo>
                  <a:pt x="3680526" y="1150414"/>
                  <a:pt x="3540237" y="1080492"/>
                  <a:pt x="3352298" y="1106170"/>
                </a:cubicBezTo>
                <a:cubicBezTo>
                  <a:pt x="3164359" y="1131848"/>
                  <a:pt x="3178881" y="1080066"/>
                  <a:pt x="3089148" y="1106170"/>
                </a:cubicBezTo>
                <a:cubicBezTo>
                  <a:pt x="2999415" y="1132274"/>
                  <a:pt x="2609597" y="1034491"/>
                  <a:pt x="2311141" y="1106170"/>
                </a:cubicBezTo>
                <a:cubicBezTo>
                  <a:pt x="2012685" y="1177849"/>
                  <a:pt x="2070187" y="1085845"/>
                  <a:pt x="1842048" y="1106170"/>
                </a:cubicBezTo>
                <a:cubicBezTo>
                  <a:pt x="1613909" y="1126495"/>
                  <a:pt x="1405222" y="1076026"/>
                  <a:pt x="1269983" y="1106170"/>
                </a:cubicBezTo>
                <a:cubicBezTo>
                  <a:pt x="1134745" y="1136314"/>
                  <a:pt x="757465" y="1062871"/>
                  <a:pt x="491975" y="1106170"/>
                </a:cubicBezTo>
                <a:cubicBezTo>
                  <a:pt x="226485" y="1149469"/>
                  <a:pt x="242675" y="1099357"/>
                  <a:pt x="0" y="1106170"/>
                </a:cubicBezTo>
                <a:cubicBezTo>
                  <a:pt x="-15218" y="824926"/>
                  <a:pt x="53623" y="812907"/>
                  <a:pt x="0" y="530962"/>
                </a:cubicBezTo>
                <a:cubicBezTo>
                  <a:pt x="-53623" y="249017"/>
                  <a:pt x="28312" y="188675"/>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4000" b="1" dirty="0">
                <a:solidFill>
                  <a:srgbClr val="0070C0"/>
                </a:solidFill>
              </a:rPr>
              <a:t>User ID </a:t>
            </a:r>
            <a:r>
              <a:rPr lang="en-US" sz="4000" dirty="0"/>
              <a:t>attribute has a constraint that is  </a:t>
            </a:r>
            <a:r>
              <a:rPr lang="en-US" sz="4000" b="1" dirty="0"/>
              <a:t>cannot be empty </a:t>
            </a:r>
            <a:r>
              <a:rPr lang="en-US" sz="4000" dirty="0"/>
              <a:t>or cannot be a </a:t>
            </a:r>
            <a:r>
              <a:rPr lang="en-US" sz="4000" b="1" dirty="0"/>
              <a:t>NULL </a:t>
            </a:r>
            <a:r>
              <a:rPr lang="en-US" sz="4000" dirty="0"/>
              <a:t>value</a:t>
            </a:r>
            <a:endParaRPr lang="en-PH" sz="4000" dirty="0">
              <a:solidFill>
                <a:srgbClr val="0070C0"/>
              </a:solidFill>
            </a:endParaRPr>
          </a:p>
        </p:txBody>
      </p:sp>
    </p:spTree>
    <p:extLst>
      <p:ext uri="{BB962C8B-B14F-4D97-AF65-F5344CB8AC3E}">
        <p14:creationId xmlns:p14="http://schemas.microsoft.com/office/powerpoint/2010/main" val="3972561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Entity-Relationship Model</a:t>
            </a:r>
          </a:p>
        </p:txBody>
      </p:sp>
      <p:sp>
        <p:nvSpPr>
          <p:cNvPr id="29" name="Content Placeholder 2">
            <a:extLst>
              <a:ext uri="{FF2B5EF4-FFF2-40B4-BE49-F238E27FC236}">
                <a16:creationId xmlns:a16="http://schemas.microsoft.com/office/drawing/2014/main" id="{3AB08F1F-F37F-1CF0-0FB3-C7691AA7EF83}"/>
              </a:ext>
            </a:extLst>
          </p:cNvPr>
          <p:cNvSpPr>
            <a:spLocks noGrp="1"/>
          </p:cNvSpPr>
          <p:nvPr>
            <p:ph idx="1"/>
          </p:nvPr>
        </p:nvSpPr>
        <p:spPr>
          <a:xfrm>
            <a:off x="838200" y="2286869"/>
            <a:ext cx="10515600" cy="4351338"/>
          </a:xfrm>
        </p:spPr>
        <p:txBody>
          <a:bodyPr>
            <a:noAutofit/>
          </a:bodyPr>
          <a:lstStyle/>
          <a:p>
            <a:pPr marL="0" indent="0">
              <a:buNone/>
            </a:pPr>
            <a:r>
              <a:rPr lang="en-US" sz="4000" dirty="0"/>
              <a:t>In an ER model, entities represent real-world objects or concepts and are depicted as </a:t>
            </a:r>
            <a:r>
              <a:rPr lang="en-US" sz="4000" b="1" dirty="0">
                <a:solidFill>
                  <a:srgbClr val="0070C0"/>
                </a:solidFill>
              </a:rPr>
              <a:t>rectangles</a:t>
            </a:r>
            <a:r>
              <a:rPr lang="en-US" sz="4000" dirty="0"/>
              <a:t>. </a:t>
            </a:r>
          </a:p>
          <a:p>
            <a:pPr marL="0" indent="0">
              <a:buNone/>
            </a:pPr>
            <a:r>
              <a:rPr lang="en-US" sz="4000" dirty="0"/>
              <a:t>Relationships between entities are shown with </a:t>
            </a:r>
            <a:r>
              <a:rPr lang="en-US" sz="4000" b="1" dirty="0">
                <a:solidFill>
                  <a:srgbClr val="0070C0"/>
                </a:solidFill>
              </a:rPr>
              <a:t>lines</a:t>
            </a:r>
            <a:r>
              <a:rPr lang="en-US" sz="4000" dirty="0"/>
              <a:t> connecting them to indicate how entities are related to each other.</a:t>
            </a:r>
            <a:endParaRPr lang="en-PH" sz="4000" dirty="0"/>
          </a:p>
        </p:txBody>
      </p:sp>
    </p:spTree>
    <p:extLst>
      <p:ext uri="{BB962C8B-B14F-4D97-AF65-F5344CB8AC3E}">
        <p14:creationId xmlns:p14="http://schemas.microsoft.com/office/powerpoint/2010/main" val="821753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0E3DAE7-A334-26BE-6303-3BCB27A1955E}"/>
              </a:ext>
            </a:extLst>
          </p:cNvPr>
          <p:cNvSpPr/>
          <p:nvPr/>
        </p:nvSpPr>
        <p:spPr>
          <a:xfrm>
            <a:off x="196702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Customer </a:t>
            </a:r>
          </a:p>
        </p:txBody>
      </p:sp>
      <p:sp>
        <p:nvSpPr>
          <p:cNvPr id="8" name="Flowchart: Process 7">
            <a:extLst>
              <a:ext uri="{FF2B5EF4-FFF2-40B4-BE49-F238E27FC236}">
                <a16:creationId xmlns:a16="http://schemas.microsoft.com/office/drawing/2014/main" id="{F11DA040-E8D3-2953-DA93-3609632AE139}"/>
              </a:ext>
            </a:extLst>
          </p:cNvPr>
          <p:cNvSpPr/>
          <p:nvPr/>
        </p:nvSpPr>
        <p:spPr>
          <a:xfrm>
            <a:off x="849017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9" name="Flowchart: Decision 8">
            <a:extLst>
              <a:ext uri="{FF2B5EF4-FFF2-40B4-BE49-F238E27FC236}">
                <a16:creationId xmlns:a16="http://schemas.microsoft.com/office/drawing/2014/main" id="{0D1CE453-CC93-8E36-7411-FD4494B17AFC}"/>
              </a:ext>
            </a:extLst>
          </p:cNvPr>
          <p:cNvSpPr/>
          <p:nvPr/>
        </p:nvSpPr>
        <p:spPr>
          <a:xfrm>
            <a:off x="5196000" y="1826851"/>
            <a:ext cx="18000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Orders</a:t>
            </a:r>
          </a:p>
        </p:txBody>
      </p:sp>
      <p:sp>
        <p:nvSpPr>
          <p:cNvPr id="13" name="Oval 12">
            <a:extLst>
              <a:ext uri="{FF2B5EF4-FFF2-40B4-BE49-F238E27FC236}">
                <a16:creationId xmlns:a16="http://schemas.microsoft.com/office/drawing/2014/main" id="{49E02A4E-C9BE-F3BC-749D-CCBDB83CBB7E}"/>
              </a:ext>
            </a:extLst>
          </p:cNvPr>
          <p:cNvSpPr/>
          <p:nvPr/>
        </p:nvSpPr>
        <p:spPr>
          <a:xfrm>
            <a:off x="6462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4" name="Oval 13">
            <a:extLst>
              <a:ext uri="{FF2B5EF4-FFF2-40B4-BE49-F238E27FC236}">
                <a16:creationId xmlns:a16="http://schemas.microsoft.com/office/drawing/2014/main" id="{934CEA43-36A9-7D3A-5E24-3487260F5856}"/>
              </a:ext>
            </a:extLst>
          </p:cNvPr>
          <p:cNvSpPr/>
          <p:nvPr/>
        </p:nvSpPr>
        <p:spPr>
          <a:xfrm>
            <a:off x="34533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Email</a:t>
            </a:r>
          </a:p>
        </p:txBody>
      </p:sp>
      <p:sp>
        <p:nvSpPr>
          <p:cNvPr id="15" name="Oval 14">
            <a:extLst>
              <a:ext uri="{FF2B5EF4-FFF2-40B4-BE49-F238E27FC236}">
                <a16:creationId xmlns:a16="http://schemas.microsoft.com/office/drawing/2014/main" id="{7CFE8BC2-60A7-3C61-CA10-5C38B1A8DE5E}"/>
              </a:ext>
            </a:extLst>
          </p:cNvPr>
          <p:cNvSpPr/>
          <p:nvPr/>
        </p:nvSpPr>
        <p:spPr>
          <a:xfrm>
            <a:off x="70736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6" name="Oval 15">
            <a:extLst>
              <a:ext uri="{FF2B5EF4-FFF2-40B4-BE49-F238E27FC236}">
                <a16:creationId xmlns:a16="http://schemas.microsoft.com/office/drawing/2014/main" id="{FEBD4081-AB8B-3E27-1571-2EF5BC0E8E3E}"/>
              </a:ext>
            </a:extLst>
          </p:cNvPr>
          <p:cNvSpPr/>
          <p:nvPr/>
        </p:nvSpPr>
        <p:spPr>
          <a:xfrm>
            <a:off x="98808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Price</a:t>
            </a:r>
          </a:p>
        </p:txBody>
      </p:sp>
      <p:cxnSp>
        <p:nvCxnSpPr>
          <p:cNvPr id="21" name="Straight Connector 20">
            <a:extLst>
              <a:ext uri="{FF2B5EF4-FFF2-40B4-BE49-F238E27FC236}">
                <a16:creationId xmlns:a16="http://schemas.microsoft.com/office/drawing/2014/main" id="{4ADCEFE2-290C-B736-64A6-3AF4A0571CEA}"/>
              </a:ext>
            </a:extLst>
          </p:cNvPr>
          <p:cNvCxnSpPr>
            <a:cxnSpLocks/>
            <a:stCxn id="6" idx="3"/>
            <a:endCxn id="9" idx="1"/>
          </p:cNvCxnSpPr>
          <p:nvPr/>
        </p:nvCxnSpPr>
        <p:spPr>
          <a:xfrm>
            <a:off x="3767025" y="27268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3930F3-43ED-ED58-4611-783AD4346FB6}"/>
              </a:ext>
            </a:extLst>
          </p:cNvPr>
          <p:cNvCxnSpPr>
            <a:cxnSpLocks/>
            <a:stCxn id="9" idx="3"/>
            <a:endCxn id="8" idx="1"/>
          </p:cNvCxnSpPr>
          <p:nvPr/>
        </p:nvCxnSpPr>
        <p:spPr>
          <a:xfrm>
            <a:off x="6996000" y="2726851"/>
            <a:ext cx="14941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BD23D5E-6E3A-05BA-1F66-4824FA705DD0}"/>
              </a:ext>
            </a:extLst>
          </p:cNvPr>
          <p:cNvCxnSpPr>
            <a:cxnSpLocks/>
            <a:stCxn id="6" idx="2"/>
            <a:endCxn id="13" idx="0"/>
          </p:cNvCxnSpPr>
          <p:nvPr/>
        </p:nvCxnSpPr>
        <p:spPr>
          <a:xfrm flipH="1">
            <a:off x="1546225" y="3086851"/>
            <a:ext cx="13208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35047E-D28E-CDE4-FF7A-84E24FCCB107}"/>
              </a:ext>
            </a:extLst>
          </p:cNvPr>
          <p:cNvCxnSpPr>
            <a:cxnSpLocks/>
            <a:stCxn id="6" idx="2"/>
            <a:endCxn id="14" idx="0"/>
          </p:cNvCxnSpPr>
          <p:nvPr/>
        </p:nvCxnSpPr>
        <p:spPr>
          <a:xfrm>
            <a:off x="2867025" y="3086851"/>
            <a:ext cx="14863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CD6ACEE-AC7D-D925-02C8-1B22D7B9971C}"/>
              </a:ext>
            </a:extLst>
          </p:cNvPr>
          <p:cNvCxnSpPr>
            <a:cxnSpLocks/>
            <a:stCxn id="15" idx="0"/>
            <a:endCxn id="8" idx="2"/>
          </p:cNvCxnSpPr>
          <p:nvPr/>
        </p:nvCxnSpPr>
        <p:spPr>
          <a:xfrm flipV="1">
            <a:off x="7973675" y="3086851"/>
            <a:ext cx="14165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393470E-8223-912A-87D1-2553FE7144C2}"/>
              </a:ext>
            </a:extLst>
          </p:cNvPr>
          <p:cNvCxnSpPr>
            <a:cxnSpLocks/>
            <a:stCxn id="16" idx="0"/>
            <a:endCxn id="8" idx="2"/>
          </p:cNvCxnSpPr>
          <p:nvPr/>
        </p:nvCxnSpPr>
        <p:spPr>
          <a:xfrm flipH="1" flipV="1">
            <a:off x="9390175" y="3086851"/>
            <a:ext cx="13906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D112CDF-2320-AC07-D4D8-D8C689EDA1A3}"/>
              </a:ext>
            </a:extLst>
          </p:cNvPr>
          <p:cNvSpPr txBox="1"/>
          <p:nvPr/>
        </p:nvSpPr>
        <p:spPr>
          <a:xfrm>
            <a:off x="247172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28" name="TextBox 27">
            <a:extLst>
              <a:ext uri="{FF2B5EF4-FFF2-40B4-BE49-F238E27FC236}">
                <a16:creationId xmlns:a16="http://schemas.microsoft.com/office/drawing/2014/main" id="{71637341-C6F9-B6AD-EE07-8469009BE30F}"/>
              </a:ext>
            </a:extLst>
          </p:cNvPr>
          <p:cNvSpPr txBox="1"/>
          <p:nvPr/>
        </p:nvSpPr>
        <p:spPr>
          <a:xfrm>
            <a:off x="899487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29" name="TextBox 28">
            <a:extLst>
              <a:ext uri="{FF2B5EF4-FFF2-40B4-BE49-F238E27FC236}">
                <a16:creationId xmlns:a16="http://schemas.microsoft.com/office/drawing/2014/main" id="{37928EB3-6F6B-E845-4CDA-8F6CFF9FF50D}"/>
              </a:ext>
            </a:extLst>
          </p:cNvPr>
          <p:cNvSpPr txBox="1"/>
          <p:nvPr/>
        </p:nvSpPr>
        <p:spPr>
          <a:xfrm>
            <a:off x="922324"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0" name="TextBox 29">
            <a:extLst>
              <a:ext uri="{FF2B5EF4-FFF2-40B4-BE49-F238E27FC236}">
                <a16:creationId xmlns:a16="http://schemas.microsoft.com/office/drawing/2014/main" id="{285424D7-8C48-AC1F-9EAC-F410E5691594}"/>
              </a:ext>
            </a:extLst>
          </p:cNvPr>
          <p:cNvSpPr txBox="1"/>
          <p:nvPr/>
        </p:nvSpPr>
        <p:spPr>
          <a:xfrm>
            <a:off x="379553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1" name="TextBox 30">
            <a:extLst>
              <a:ext uri="{FF2B5EF4-FFF2-40B4-BE49-F238E27FC236}">
                <a16:creationId xmlns:a16="http://schemas.microsoft.com/office/drawing/2014/main" id="{5ADDB4B8-304E-9918-F7FC-B271FE62E424}"/>
              </a:ext>
            </a:extLst>
          </p:cNvPr>
          <p:cNvSpPr txBox="1"/>
          <p:nvPr/>
        </p:nvSpPr>
        <p:spPr>
          <a:xfrm>
            <a:off x="7374485"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2" name="TextBox 31">
            <a:extLst>
              <a:ext uri="{FF2B5EF4-FFF2-40B4-BE49-F238E27FC236}">
                <a16:creationId xmlns:a16="http://schemas.microsoft.com/office/drawing/2014/main" id="{F5933172-C128-D4FC-A69B-30FFC0776740}"/>
              </a:ext>
            </a:extLst>
          </p:cNvPr>
          <p:cNvSpPr txBox="1"/>
          <p:nvPr/>
        </p:nvSpPr>
        <p:spPr>
          <a:xfrm>
            <a:off x="1022298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3" name="TextBox 32">
            <a:extLst>
              <a:ext uri="{FF2B5EF4-FFF2-40B4-BE49-F238E27FC236}">
                <a16:creationId xmlns:a16="http://schemas.microsoft.com/office/drawing/2014/main" id="{17305E1A-D70F-1972-2F32-E0EBD5C6820D}"/>
              </a:ext>
            </a:extLst>
          </p:cNvPr>
          <p:cNvSpPr txBox="1"/>
          <p:nvPr/>
        </p:nvSpPr>
        <p:spPr>
          <a:xfrm>
            <a:off x="5339959" y="1356169"/>
            <a:ext cx="1512081" cy="369332"/>
          </a:xfrm>
          <a:prstGeom prst="rect">
            <a:avLst/>
          </a:prstGeom>
          <a:noFill/>
          <a:ln>
            <a:solidFill>
              <a:schemeClr val="tx1"/>
            </a:solidFill>
          </a:ln>
        </p:spPr>
        <p:txBody>
          <a:bodyPr wrap="none" rtlCol="0">
            <a:spAutoFit/>
          </a:bodyPr>
          <a:lstStyle/>
          <a:p>
            <a:r>
              <a:rPr lang="en-PH" b="1" dirty="0"/>
              <a:t>Relationship</a:t>
            </a:r>
          </a:p>
        </p:txBody>
      </p:sp>
      <p:sp>
        <p:nvSpPr>
          <p:cNvPr id="34" name="Content Placeholder 2">
            <a:extLst>
              <a:ext uri="{FF2B5EF4-FFF2-40B4-BE49-F238E27FC236}">
                <a16:creationId xmlns:a16="http://schemas.microsoft.com/office/drawing/2014/main" id="{483A121D-1B10-85C2-8255-9AEE09A0DE4C}"/>
              </a:ext>
            </a:extLst>
          </p:cNvPr>
          <p:cNvSpPr>
            <a:spLocks noGrp="1"/>
          </p:cNvSpPr>
          <p:nvPr>
            <p:ph idx="1"/>
          </p:nvPr>
        </p:nvSpPr>
        <p:spPr>
          <a:xfrm>
            <a:off x="1011667" y="5643880"/>
            <a:ext cx="11180333" cy="1169669"/>
          </a:xfrm>
          <a:custGeom>
            <a:avLst/>
            <a:gdLst>
              <a:gd name="connsiteX0" fmla="*/ 0 w 11180333"/>
              <a:gd name="connsiteY0" fmla="*/ 0 h 1169669"/>
              <a:gd name="connsiteX1" fmla="*/ 700242 w 11180333"/>
              <a:gd name="connsiteY1" fmla="*/ 0 h 1169669"/>
              <a:gd name="connsiteX2" fmla="*/ 953270 w 11180333"/>
              <a:gd name="connsiteY2" fmla="*/ 0 h 1169669"/>
              <a:gd name="connsiteX3" fmla="*/ 1429906 w 11180333"/>
              <a:gd name="connsiteY3" fmla="*/ 0 h 1169669"/>
              <a:gd name="connsiteX4" fmla="*/ 1906541 w 11180333"/>
              <a:gd name="connsiteY4" fmla="*/ 0 h 1169669"/>
              <a:gd name="connsiteX5" fmla="*/ 2606783 w 11180333"/>
              <a:gd name="connsiteY5" fmla="*/ 0 h 1169669"/>
              <a:gd name="connsiteX6" fmla="*/ 3195221 w 11180333"/>
              <a:gd name="connsiteY6" fmla="*/ 0 h 1169669"/>
              <a:gd name="connsiteX7" fmla="*/ 4007267 w 11180333"/>
              <a:gd name="connsiteY7" fmla="*/ 0 h 1169669"/>
              <a:gd name="connsiteX8" fmla="*/ 4819312 w 11180333"/>
              <a:gd name="connsiteY8" fmla="*/ 0 h 1169669"/>
              <a:gd name="connsiteX9" fmla="*/ 5072341 w 11180333"/>
              <a:gd name="connsiteY9" fmla="*/ 0 h 1169669"/>
              <a:gd name="connsiteX10" fmla="*/ 5437172 w 11180333"/>
              <a:gd name="connsiteY10" fmla="*/ 0 h 1169669"/>
              <a:gd name="connsiteX11" fmla="*/ 5690201 w 11180333"/>
              <a:gd name="connsiteY11" fmla="*/ 0 h 1169669"/>
              <a:gd name="connsiteX12" fmla="*/ 6166836 w 11180333"/>
              <a:gd name="connsiteY12" fmla="*/ 0 h 1169669"/>
              <a:gd name="connsiteX13" fmla="*/ 6419865 w 11180333"/>
              <a:gd name="connsiteY13" fmla="*/ 0 h 1169669"/>
              <a:gd name="connsiteX14" fmla="*/ 7231910 w 11180333"/>
              <a:gd name="connsiteY14" fmla="*/ 0 h 1169669"/>
              <a:gd name="connsiteX15" fmla="*/ 7596742 w 11180333"/>
              <a:gd name="connsiteY15" fmla="*/ 0 h 1169669"/>
              <a:gd name="connsiteX16" fmla="*/ 8408787 w 11180333"/>
              <a:gd name="connsiteY16" fmla="*/ 0 h 1169669"/>
              <a:gd name="connsiteX17" fmla="*/ 8885423 w 11180333"/>
              <a:gd name="connsiteY17" fmla="*/ 0 h 1169669"/>
              <a:gd name="connsiteX18" fmla="*/ 9697468 w 11180333"/>
              <a:gd name="connsiteY18" fmla="*/ 0 h 1169669"/>
              <a:gd name="connsiteX19" fmla="*/ 10285906 w 11180333"/>
              <a:gd name="connsiteY19" fmla="*/ 0 h 1169669"/>
              <a:gd name="connsiteX20" fmla="*/ 11180333 w 11180333"/>
              <a:gd name="connsiteY20" fmla="*/ 0 h 1169669"/>
              <a:gd name="connsiteX21" fmla="*/ 11180333 w 11180333"/>
              <a:gd name="connsiteY21" fmla="*/ 573138 h 1169669"/>
              <a:gd name="connsiteX22" fmla="*/ 11180333 w 11180333"/>
              <a:gd name="connsiteY22" fmla="*/ 1169669 h 1169669"/>
              <a:gd name="connsiteX23" fmla="*/ 10368288 w 11180333"/>
              <a:gd name="connsiteY23" fmla="*/ 1169669 h 1169669"/>
              <a:gd name="connsiteX24" fmla="*/ 9891653 w 11180333"/>
              <a:gd name="connsiteY24" fmla="*/ 1169669 h 1169669"/>
              <a:gd name="connsiteX25" fmla="*/ 9191411 w 11180333"/>
              <a:gd name="connsiteY25" fmla="*/ 1169669 h 1169669"/>
              <a:gd name="connsiteX26" fmla="*/ 8826579 w 11180333"/>
              <a:gd name="connsiteY26" fmla="*/ 1169669 h 1169669"/>
              <a:gd name="connsiteX27" fmla="*/ 8349943 w 11180333"/>
              <a:gd name="connsiteY27" fmla="*/ 1169669 h 1169669"/>
              <a:gd name="connsiteX28" fmla="*/ 7537898 w 11180333"/>
              <a:gd name="connsiteY28" fmla="*/ 1169669 h 1169669"/>
              <a:gd name="connsiteX29" fmla="*/ 6725853 w 11180333"/>
              <a:gd name="connsiteY29" fmla="*/ 1169669 h 1169669"/>
              <a:gd name="connsiteX30" fmla="*/ 6361021 w 11180333"/>
              <a:gd name="connsiteY30" fmla="*/ 1169669 h 1169669"/>
              <a:gd name="connsiteX31" fmla="*/ 5660779 w 11180333"/>
              <a:gd name="connsiteY31" fmla="*/ 1169669 h 1169669"/>
              <a:gd name="connsiteX32" fmla="*/ 5407751 w 11180333"/>
              <a:gd name="connsiteY32" fmla="*/ 1169669 h 1169669"/>
              <a:gd name="connsiteX33" fmla="*/ 4819312 w 11180333"/>
              <a:gd name="connsiteY33" fmla="*/ 1169669 h 1169669"/>
              <a:gd name="connsiteX34" fmla="*/ 4454480 w 11180333"/>
              <a:gd name="connsiteY34" fmla="*/ 1169669 h 1169669"/>
              <a:gd name="connsiteX35" fmla="*/ 3977845 w 11180333"/>
              <a:gd name="connsiteY35" fmla="*/ 1169669 h 1169669"/>
              <a:gd name="connsiteX36" fmla="*/ 3613013 w 11180333"/>
              <a:gd name="connsiteY36" fmla="*/ 1169669 h 1169669"/>
              <a:gd name="connsiteX37" fmla="*/ 3136378 w 11180333"/>
              <a:gd name="connsiteY37" fmla="*/ 1169669 h 1169669"/>
              <a:gd name="connsiteX38" fmla="*/ 2883349 w 11180333"/>
              <a:gd name="connsiteY38" fmla="*/ 1169669 h 1169669"/>
              <a:gd name="connsiteX39" fmla="*/ 2071304 w 11180333"/>
              <a:gd name="connsiteY39" fmla="*/ 1169669 h 1169669"/>
              <a:gd name="connsiteX40" fmla="*/ 1482865 w 11180333"/>
              <a:gd name="connsiteY40" fmla="*/ 1169669 h 1169669"/>
              <a:gd name="connsiteX41" fmla="*/ 1118033 w 11180333"/>
              <a:gd name="connsiteY41" fmla="*/ 1169669 h 1169669"/>
              <a:gd name="connsiteX42" fmla="*/ 641398 w 11180333"/>
              <a:gd name="connsiteY42" fmla="*/ 1169669 h 1169669"/>
              <a:gd name="connsiteX43" fmla="*/ 0 w 11180333"/>
              <a:gd name="connsiteY43" fmla="*/ 1169669 h 1169669"/>
              <a:gd name="connsiteX44" fmla="*/ 0 w 11180333"/>
              <a:gd name="connsiteY44" fmla="*/ 584835 h 1169669"/>
              <a:gd name="connsiteX45" fmla="*/ 0 w 11180333"/>
              <a:gd name="connsiteY45" fmla="*/ 0 h 116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1169669"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194068" y="199809"/>
                  <a:pt x="11157647" y="314188"/>
                  <a:pt x="11180333" y="573138"/>
                </a:cubicBezTo>
                <a:cubicBezTo>
                  <a:pt x="11203019" y="832088"/>
                  <a:pt x="11158173" y="962361"/>
                  <a:pt x="11180333" y="1169669"/>
                </a:cubicBezTo>
                <a:cubicBezTo>
                  <a:pt x="10877013" y="1188246"/>
                  <a:pt x="10735556" y="1168860"/>
                  <a:pt x="10368288" y="1169669"/>
                </a:cubicBezTo>
                <a:cubicBezTo>
                  <a:pt x="10001021" y="1170478"/>
                  <a:pt x="10040192" y="1165426"/>
                  <a:pt x="9891653" y="1169669"/>
                </a:cubicBezTo>
                <a:cubicBezTo>
                  <a:pt x="9743115" y="1173912"/>
                  <a:pt x="9369618" y="1141524"/>
                  <a:pt x="9191411" y="1169669"/>
                </a:cubicBezTo>
                <a:cubicBezTo>
                  <a:pt x="9013204" y="1197814"/>
                  <a:pt x="8915000" y="1167305"/>
                  <a:pt x="8826579" y="1169669"/>
                </a:cubicBezTo>
                <a:cubicBezTo>
                  <a:pt x="8738158" y="1172033"/>
                  <a:pt x="8445683" y="1153410"/>
                  <a:pt x="8349943" y="1169669"/>
                </a:cubicBezTo>
                <a:cubicBezTo>
                  <a:pt x="8254203" y="1185928"/>
                  <a:pt x="7823437" y="1091097"/>
                  <a:pt x="7537898" y="1169669"/>
                </a:cubicBezTo>
                <a:cubicBezTo>
                  <a:pt x="7252359" y="1248241"/>
                  <a:pt x="7013249" y="1140446"/>
                  <a:pt x="6725853" y="1169669"/>
                </a:cubicBezTo>
                <a:cubicBezTo>
                  <a:pt x="6438458" y="1198892"/>
                  <a:pt x="6438429" y="1141133"/>
                  <a:pt x="6361021" y="1169669"/>
                </a:cubicBezTo>
                <a:cubicBezTo>
                  <a:pt x="6283613" y="1198205"/>
                  <a:pt x="5975280" y="1119294"/>
                  <a:pt x="5660779" y="1169669"/>
                </a:cubicBezTo>
                <a:cubicBezTo>
                  <a:pt x="5346278" y="1220044"/>
                  <a:pt x="5474770" y="1145297"/>
                  <a:pt x="5407751" y="1169669"/>
                </a:cubicBezTo>
                <a:cubicBezTo>
                  <a:pt x="5340732" y="1194041"/>
                  <a:pt x="5016959" y="1111718"/>
                  <a:pt x="4819312" y="1169669"/>
                </a:cubicBezTo>
                <a:cubicBezTo>
                  <a:pt x="4621665" y="1227620"/>
                  <a:pt x="4535530" y="1126854"/>
                  <a:pt x="4454480" y="1169669"/>
                </a:cubicBezTo>
                <a:cubicBezTo>
                  <a:pt x="4373430" y="1212484"/>
                  <a:pt x="4083946" y="1135624"/>
                  <a:pt x="3977845" y="1169669"/>
                </a:cubicBezTo>
                <a:cubicBezTo>
                  <a:pt x="3871744" y="1203714"/>
                  <a:pt x="3733669" y="1169384"/>
                  <a:pt x="3613013" y="1169669"/>
                </a:cubicBezTo>
                <a:cubicBezTo>
                  <a:pt x="3492357" y="1169954"/>
                  <a:pt x="3295555" y="1162557"/>
                  <a:pt x="3136378" y="1169669"/>
                </a:cubicBezTo>
                <a:cubicBezTo>
                  <a:pt x="2977201" y="1176781"/>
                  <a:pt x="2973517" y="1150817"/>
                  <a:pt x="2883349" y="1169669"/>
                </a:cubicBezTo>
                <a:cubicBezTo>
                  <a:pt x="2793181" y="1188521"/>
                  <a:pt x="2381889" y="1095563"/>
                  <a:pt x="2071304" y="1169669"/>
                </a:cubicBezTo>
                <a:cubicBezTo>
                  <a:pt x="1760719" y="1243775"/>
                  <a:pt x="1699162" y="1118146"/>
                  <a:pt x="1482865" y="1169669"/>
                </a:cubicBezTo>
                <a:cubicBezTo>
                  <a:pt x="1266568" y="1221192"/>
                  <a:pt x="1200444" y="1147798"/>
                  <a:pt x="1118033" y="1169669"/>
                </a:cubicBezTo>
                <a:cubicBezTo>
                  <a:pt x="1035622" y="1191540"/>
                  <a:pt x="848723" y="1115346"/>
                  <a:pt x="641398" y="1169669"/>
                </a:cubicBezTo>
                <a:cubicBezTo>
                  <a:pt x="434074" y="1223992"/>
                  <a:pt x="164460" y="1116457"/>
                  <a:pt x="0" y="1169669"/>
                </a:cubicBezTo>
                <a:cubicBezTo>
                  <a:pt x="-60904" y="1021225"/>
                  <a:pt x="21054" y="815869"/>
                  <a:pt x="0" y="584835"/>
                </a:cubicBezTo>
                <a:cubicBezTo>
                  <a:pt x="-21054" y="353801"/>
                  <a:pt x="15975" y="236761"/>
                  <a:pt x="0" y="0"/>
                </a:cubicBezTo>
                <a:close/>
              </a:path>
              <a:path w="11180333" h="1169669"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194005" y="190606"/>
                  <a:pt x="11161272" y="320373"/>
                  <a:pt x="11180333" y="573138"/>
                </a:cubicBezTo>
                <a:cubicBezTo>
                  <a:pt x="11199394" y="825903"/>
                  <a:pt x="11120063" y="961620"/>
                  <a:pt x="11180333" y="1169669"/>
                </a:cubicBezTo>
                <a:cubicBezTo>
                  <a:pt x="10983082" y="1219995"/>
                  <a:pt x="10906205" y="1159055"/>
                  <a:pt x="10703698" y="1169669"/>
                </a:cubicBezTo>
                <a:cubicBezTo>
                  <a:pt x="10501191" y="1180283"/>
                  <a:pt x="10187860" y="1085908"/>
                  <a:pt x="10003456" y="1169669"/>
                </a:cubicBezTo>
                <a:cubicBezTo>
                  <a:pt x="9819052" y="1253430"/>
                  <a:pt x="9817920" y="1155258"/>
                  <a:pt x="9750427" y="1169669"/>
                </a:cubicBezTo>
                <a:cubicBezTo>
                  <a:pt x="9682934" y="1184080"/>
                  <a:pt x="9595437" y="1166731"/>
                  <a:pt x="9497399" y="1169669"/>
                </a:cubicBezTo>
                <a:cubicBezTo>
                  <a:pt x="9399361" y="1172607"/>
                  <a:pt x="9120959" y="1161719"/>
                  <a:pt x="9020763" y="1169669"/>
                </a:cubicBezTo>
                <a:cubicBezTo>
                  <a:pt x="8920567" y="1177619"/>
                  <a:pt x="8848232" y="1155499"/>
                  <a:pt x="8767735" y="1169669"/>
                </a:cubicBezTo>
                <a:cubicBezTo>
                  <a:pt x="8687238" y="1183839"/>
                  <a:pt x="8526352" y="1146475"/>
                  <a:pt x="8291100" y="1169669"/>
                </a:cubicBezTo>
                <a:cubicBezTo>
                  <a:pt x="8055849" y="1192863"/>
                  <a:pt x="7973655" y="1149363"/>
                  <a:pt x="7814464" y="1169669"/>
                </a:cubicBezTo>
                <a:cubicBezTo>
                  <a:pt x="7655273" y="1189975"/>
                  <a:pt x="7574748" y="1148286"/>
                  <a:pt x="7337829" y="1169669"/>
                </a:cubicBezTo>
                <a:cubicBezTo>
                  <a:pt x="7100911" y="1191052"/>
                  <a:pt x="7072589" y="1163897"/>
                  <a:pt x="6972997" y="1169669"/>
                </a:cubicBezTo>
                <a:cubicBezTo>
                  <a:pt x="6873405" y="1175441"/>
                  <a:pt x="6809208" y="1159190"/>
                  <a:pt x="6719969" y="1169669"/>
                </a:cubicBezTo>
                <a:cubicBezTo>
                  <a:pt x="6630730" y="1180148"/>
                  <a:pt x="6576284" y="1164319"/>
                  <a:pt x="6466940" y="1169669"/>
                </a:cubicBezTo>
                <a:cubicBezTo>
                  <a:pt x="6357596" y="1175019"/>
                  <a:pt x="6229850" y="1155068"/>
                  <a:pt x="6102108" y="1169669"/>
                </a:cubicBezTo>
                <a:cubicBezTo>
                  <a:pt x="5974366" y="1184270"/>
                  <a:pt x="5566705" y="1114837"/>
                  <a:pt x="5401866" y="1169669"/>
                </a:cubicBezTo>
                <a:cubicBezTo>
                  <a:pt x="5237027" y="1224501"/>
                  <a:pt x="5061062" y="1133578"/>
                  <a:pt x="4813428" y="1169669"/>
                </a:cubicBezTo>
                <a:cubicBezTo>
                  <a:pt x="4565794" y="1205760"/>
                  <a:pt x="4632776" y="1159483"/>
                  <a:pt x="4560399" y="1169669"/>
                </a:cubicBezTo>
                <a:cubicBezTo>
                  <a:pt x="4488022" y="1179855"/>
                  <a:pt x="4145590" y="1122378"/>
                  <a:pt x="3748354" y="1169669"/>
                </a:cubicBezTo>
                <a:cubicBezTo>
                  <a:pt x="3351119" y="1216960"/>
                  <a:pt x="3385132" y="1151134"/>
                  <a:pt x="3271718" y="1169669"/>
                </a:cubicBezTo>
                <a:cubicBezTo>
                  <a:pt x="3158304" y="1188204"/>
                  <a:pt x="2852139" y="1163313"/>
                  <a:pt x="2683280" y="1169669"/>
                </a:cubicBezTo>
                <a:cubicBezTo>
                  <a:pt x="2514421" y="1176025"/>
                  <a:pt x="2146329" y="1109151"/>
                  <a:pt x="1871235" y="1169669"/>
                </a:cubicBezTo>
                <a:cubicBezTo>
                  <a:pt x="1596141" y="1230187"/>
                  <a:pt x="1633035" y="1144990"/>
                  <a:pt x="1506403" y="1169669"/>
                </a:cubicBezTo>
                <a:cubicBezTo>
                  <a:pt x="1379771" y="1194348"/>
                  <a:pt x="1000619" y="1097853"/>
                  <a:pt x="694358" y="1169669"/>
                </a:cubicBezTo>
                <a:cubicBezTo>
                  <a:pt x="388098" y="1241485"/>
                  <a:pt x="300674" y="1134297"/>
                  <a:pt x="0" y="1169669"/>
                </a:cubicBezTo>
                <a:cubicBezTo>
                  <a:pt x="-6967" y="902852"/>
                  <a:pt x="44924" y="825724"/>
                  <a:pt x="0" y="596531"/>
                </a:cubicBezTo>
                <a:cubicBezTo>
                  <a:pt x="-44924" y="367338"/>
                  <a:pt x="67039" y="133213"/>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dirty="0"/>
              <a:t>Similar to relational data models, each attribute has a </a:t>
            </a:r>
            <a:r>
              <a:rPr lang="en-US" b="1" dirty="0">
                <a:solidFill>
                  <a:srgbClr val="0070C0"/>
                </a:solidFill>
              </a:rPr>
              <a:t>rule </a:t>
            </a:r>
            <a:r>
              <a:rPr lang="en-US" dirty="0"/>
              <a:t>where a </a:t>
            </a:r>
            <a:r>
              <a:rPr lang="en-US" b="1" dirty="0"/>
              <a:t>specific datatype (domain) </a:t>
            </a:r>
            <a:r>
              <a:rPr lang="en-US" dirty="0"/>
              <a:t>and </a:t>
            </a:r>
            <a:r>
              <a:rPr lang="en-US" b="1" dirty="0"/>
              <a:t>specific limitations (constraint) </a:t>
            </a:r>
            <a:r>
              <a:rPr lang="en-US" dirty="0"/>
              <a:t>are only allowed</a:t>
            </a:r>
            <a:endParaRPr lang="en-PH" b="1" dirty="0">
              <a:solidFill>
                <a:srgbClr val="0070C0"/>
              </a:solidFill>
            </a:endParaRPr>
          </a:p>
        </p:txBody>
      </p:sp>
    </p:spTree>
    <p:extLst>
      <p:ext uri="{BB962C8B-B14F-4D97-AF65-F5344CB8AC3E}">
        <p14:creationId xmlns:p14="http://schemas.microsoft.com/office/powerpoint/2010/main" val="43153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3" grpId="0" animBg="1"/>
      <p:bldP spid="14" grpId="0" animBg="1"/>
      <p:bldP spid="15" grpId="0" animBg="1"/>
      <p:bldP spid="16" grpId="0" animBg="1"/>
      <p:bldP spid="27" grpId="0" animBg="1"/>
      <p:bldP spid="28" grpId="0" animBg="1"/>
      <p:bldP spid="29" grpId="0" animBg="1"/>
      <p:bldP spid="30" grpId="0" animBg="1"/>
      <p:bldP spid="31" grpId="0" animBg="1"/>
      <p:bldP spid="32" grpId="0" animBg="1"/>
      <p:bldP spid="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0E3DAE7-A334-26BE-6303-3BCB27A1955E}"/>
              </a:ext>
            </a:extLst>
          </p:cNvPr>
          <p:cNvSpPr/>
          <p:nvPr/>
        </p:nvSpPr>
        <p:spPr>
          <a:xfrm>
            <a:off x="196702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Customer </a:t>
            </a:r>
          </a:p>
        </p:txBody>
      </p:sp>
      <p:sp>
        <p:nvSpPr>
          <p:cNvPr id="8" name="Flowchart: Process 7">
            <a:extLst>
              <a:ext uri="{FF2B5EF4-FFF2-40B4-BE49-F238E27FC236}">
                <a16:creationId xmlns:a16="http://schemas.microsoft.com/office/drawing/2014/main" id="{F11DA040-E8D3-2953-DA93-3609632AE139}"/>
              </a:ext>
            </a:extLst>
          </p:cNvPr>
          <p:cNvSpPr/>
          <p:nvPr/>
        </p:nvSpPr>
        <p:spPr>
          <a:xfrm>
            <a:off x="849017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9" name="Flowchart: Decision 8">
            <a:extLst>
              <a:ext uri="{FF2B5EF4-FFF2-40B4-BE49-F238E27FC236}">
                <a16:creationId xmlns:a16="http://schemas.microsoft.com/office/drawing/2014/main" id="{0D1CE453-CC93-8E36-7411-FD4494B17AFC}"/>
              </a:ext>
            </a:extLst>
          </p:cNvPr>
          <p:cNvSpPr/>
          <p:nvPr/>
        </p:nvSpPr>
        <p:spPr>
          <a:xfrm>
            <a:off x="5196000" y="1826851"/>
            <a:ext cx="18000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Orders</a:t>
            </a:r>
          </a:p>
        </p:txBody>
      </p:sp>
      <p:sp>
        <p:nvSpPr>
          <p:cNvPr id="13" name="Oval 12">
            <a:extLst>
              <a:ext uri="{FF2B5EF4-FFF2-40B4-BE49-F238E27FC236}">
                <a16:creationId xmlns:a16="http://schemas.microsoft.com/office/drawing/2014/main" id="{49E02A4E-C9BE-F3BC-749D-CCBDB83CBB7E}"/>
              </a:ext>
            </a:extLst>
          </p:cNvPr>
          <p:cNvSpPr/>
          <p:nvPr/>
        </p:nvSpPr>
        <p:spPr>
          <a:xfrm>
            <a:off x="6462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4" name="Oval 13">
            <a:extLst>
              <a:ext uri="{FF2B5EF4-FFF2-40B4-BE49-F238E27FC236}">
                <a16:creationId xmlns:a16="http://schemas.microsoft.com/office/drawing/2014/main" id="{934CEA43-36A9-7D3A-5E24-3487260F5856}"/>
              </a:ext>
            </a:extLst>
          </p:cNvPr>
          <p:cNvSpPr/>
          <p:nvPr/>
        </p:nvSpPr>
        <p:spPr>
          <a:xfrm>
            <a:off x="34533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Email</a:t>
            </a:r>
          </a:p>
        </p:txBody>
      </p:sp>
      <p:sp>
        <p:nvSpPr>
          <p:cNvPr id="15" name="Oval 14">
            <a:extLst>
              <a:ext uri="{FF2B5EF4-FFF2-40B4-BE49-F238E27FC236}">
                <a16:creationId xmlns:a16="http://schemas.microsoft.com/office/drawing/2014/main" id="{7CFE8BC2-60A7-3C61-CA10-5C38B1A8DE5E}"/>
              </a:ext>
            </a:extLst>
          </p:cNvPr>
          <p:cNvSpPr/>
          <p:nvPr/>
        </p:nvSpPr>
        <p:spPr>
          <a:xfrm>
            <a:off x="70736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6" name="Oval 15">
            <a:extLst>
              <a:ext uri="{FF2B5EF4-FFF2-40B4-BE49-F238E27FC236}">
                <a16:creationId xmlns:a16="http://schemas.microsoft.com/office/drawing/2014/main" id="{FEBD4081-AB8B-3E27-1571-2EF5BC0E8E3E}"/>
              </a:ext>
            </a:extLst>
          </p:cNvPr>
          <p:cNvSpPr/>
          <p:nvPr/>
        </p:nvSpPr>
        <p:spPr>
          <a:xfrm>
            <a:off x="98808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Price</a:t>
            </a:r>
          </a:p>
        </p:txBody>
      </p:sp>
      <p:cxnSp>
        <p:nvCxnSpPr>
          <p:cNvPr id="21" name="Straight Connector 20">
            <a:extLst>
              <a:ext uri="{FF2B5EF4-FFF2-40B4-BE49-F238E27FC236}">
                <a16:creationId xmlns:a16="http://schemas.microsoft.com/office/drawing/2014/main" id="{4ADCEFE2-290C-B736-64A6-3AF4A0571CEA}"/>
              </a:ext>
            </a:extLst>
          </p:cNvPr>
          <p:cNvCxnSpPr>
            <a:cxnSpLocks/>
            <a:stCxn id="6" idx="3"/>
            <a:endCxn id="9" idx="1"/>
          </p:cNvCxnSpPr>
          <p:nvPr/>
        </p:nvCxnSpPr>
        <p:spPr>
          <a:xfrm>
            <a:off x="3767025" y="27268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3930F3-43ED-ED58-4611-783AD4346FB6}"/>
              </a:ext>
            </a:extLst>
          </p:cNvPr>
          <p:cNvCxnSpPr>
            <a:cxnSpLocks/>
            <a:stCxn id="9" idx="3"/>
            <a:endCxn id="8" idx="1"/>
          </p:cNvCxnSpPr>
          <p:nvPr/>
        </p:nvCxnSpPr>
        <p:spPr>
          <a:xfrm>
            <a:off x="6996000" y="2726851"/>
            <a:ext cx="14941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BD23D5E-6E3A-05BA-1F66-4824FA705DD0}"/>
              </a:ext>
            </a:extLst>
          </p:cNvPr>
          <p:cNvCxnSpPr>
            <a:cxnSpLocks/>
            <a:stCxn id="6" idx="2"/>
            <a:endCxn id="13" idx="0"/>
          </p:cNvCxnSpPr>
          <p:nvPr/>
        </p:nvCxnSpPr>
        <p:spPr>
          <a:xfrm flipH="1">
            <a:off x="1546225" y="3086851"/>
            <a:ext cx="13208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35047E-D28E-CDE4-FF7A-84E24FCCB107}"/>
              </a:ext>
            </a:extLst>
          </p:cNvPr>
          <p:cNvCxnSpPr>
            <a:cxnSpLocks/>
            <a:stCxn id="6" idx="2"/>
            <a:endCxn id="14" idx="0"/>
          </p:cNvCxnSpPr>
          <p:nvPr/>
        </p:nvCxnSpPr>
        <p:spPr>
          <a:xfrm>
            <a:off x="2867025" y="3086851"/>
            <a:ext cx="14863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CD6ACEE-AC7D-D925-02C8-1B22D7B9971C}"/>
              </a:ext>
            </a:extLst>
          </p:cNvPr>
          <p:cNvCxnSpPr>
            <a:cxnSpLocks/>
            <a:stCxn id="15" idx="0"/>
            <a:endCxn id="8" idx="2"/>
          </p:cNvCxnSpPr>
          <p:nvPr/>
        </p:nvCxnSpPr>
        <p:spPr>
          <a:xfrm flipV="1">
            <a:off x="7973675" y="3086851"/>
            <a:ext cx="14165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393470E-8223-912A-87D1-2553FE7144C2}"/>
              </a:ext>
            </a:extLst>
          </p:cNvPr>
          <p:cNvCxnSpPr>
            <a:cxnSpLocks/>
            <a:stCxn id="16" idx="0"/>
            <a:endCxn id="8" idx="2"/>
          </p:cNvCxnSpPr>
          <p:nvPr/>
        </p:nvCxnSpPr>
        <p:spPr>
          <a:xfrm flipH="1" flipV="1">
            <a:off x="9390175" y="3086851"/>
            <a:ext cx="13906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D112CDF-2320-AC07-D4D8-D8C689EDA1A3}"/>
              </a:ext>
            </a:extLst>
          </p:cNvPr>
          <p:cNvSpPr txBox="1"/>
          <p:nvPr/>
        </p:nvSpPr>
        <p:spPr>
          <a:xfrm>
            <a:off x="247172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28" name="TextBox 27">
            <a:extLst>
              <a:ext uri="{FF2B5EF4-FFF2-40B4-BE49-F238E27FC236}">
                <a16:creationId xmlns:a16="http://schemas.microsoft.com/office/drawing/2014/main" id="{71637341-C6F9-B6AD-EE07-8469009BE30F}"/>
              </a:ext>
            </a:extLst>
          </p:cNvPr>
          <p:cNvSpPr txBox="1"/>
          <p:nvPr/>
        </p:nvSpPr>
        <p:spPr>
          <a:xfrm>
            <a:off x="899487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29" name="TextBox 28">
            <a:extLst>
              <a:ext uri="{FF2B5EF4-FFF2-40B4-BE49-F238E27FC236}">
                <a16:creationId xmlns:a16="http://schemas.microsoft.com/office/drawing/2014/main" id="{37928EB3-6F6B-E845-4CDA-8F6CFF9FF50D}"/>
              </a:ext>
            </a:extLst>
          </p:cNvPr>
          <p:cNvSpPr txBox="1"/>
          <p:nvPr/>
        </p:nvSpPr>
        <p:spPr>
          <a:xfrm>
            <a:off x="922324"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0" name="TextBox 29">
            <a:extLst>
              <a:ext uri="{FF2B5EF4-FFF2-40B4-BE49-F238E27FC236}">
                <a16:creationId xmlns:a16="http://schemas.microsoft.com/office/drawing/2014/main" id="{285424D7-8C48-AC1F-9EAC-F410E5691594}"/>
              </a:ext>
            </a:extLst>
          </p:cNvPr>
          <p:cNvSpPr txBox="1"/>
          <p:nvPr/>
        </p:nvSpPr>
        <p:spPr>
          <a:xfrm>
            <a:off x="379553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1" name="TextBox 30">
            <a:extLst>
              <a:ext uri="{FF2B5EF4-FFF2-40B4-BE49-F238E27FC236}">
                <a16:creationId xmlns:a16="http://schemas.microsoft.com/office/drawing/2014/main" id="{5ADDB4B8-304E-9918-F7FC-B271FE62E424}"/>
              </a:ext>
            </a:extLst>
          </p:cNvPr>
          <p:cNvSpPr txBox="1"/>
          <p:nvPr/>
        </p:nvSpPr>
        <p:spPr>
          <a:xfrm>
            <a:off x="7374485"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2" name="TextBox 31">
            <a:extLst>
              <a:ext uri="{FF2B5EF4-FFF2-40B4-BE49-F238E27FC236}">
                <a16:creationId xmlns:a16="http://schemas.microsoft.com/office/drawing/2014/main" id="{F5933172-C128-D4FC-A69B-30FFC0776740}"/>
              </a:ext>
            </a:extLst>
          </p:cNvPr>
          <p:cNvSpPr txBox="1"/>
          <p:nvPr/>
        </p:nvSpPr>
        <p:spPr>
          <a:xfrm>
            <a:off x="1022298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3" name="TextBox 32">
            <a:extLst>
              <a:ext uri="{FF2B5EF4-FFF2-40B4-BE49-F238E27FC236}">
                <a16:creationId xmlns:a16="http://schemas.microsoft.com/office/drawing/2014/main" id="{17305E1A-D70F-1972-2F32-E0EBD5C6820D}"/>
              </a:ext>
            </a:extLst>
          </p:cNvPr>
          <p:cNvSpPr txBox="1"/>
          <p:nvPr/>
        </p:nvSpPr>
        <p:spPr>
          <a:xfrm>
            <a:off x="5339959" y="1356169"/>
            <a:ext cx="1512081" cy="369332"/>
          </a:xfrm>
          <a:prstGeom prst="rect">
            <a:avLst/>
          </a:prstGeom>
          <a:noFill/>
          <a:ln>
            <a:solidFill>
              <a:schemeClr val="tx1"/>
            </a:solidFill>
          </a:ln>
        </p:spPr>
        <p:txBody>
          <a:bodyPr wrap="none" rtlCol="0">
            <a:spAutoFit/>
          </a:bodyPr>
          <a:lstStyle/>
          <a:p>
            <a:r>
              <a:rPr lang="en-PH" b="1" dirty="0"/>
              <a:t>Relationship</a:t>
            </a:r>
          </a:p>
        </p:txBody>
      </p:sp>
      <p:sp>
        <p:nvSpPr>
          <p:cNvPr id="34" name="Content Placeholder 2">
            <a:extLst>
              <a:ext uri="{FF2B5EF4-FFF2-40B4-BE49-F238E27FC236}">
                <a16:creationId xmlns:a16="http://schemas.microsoft.com/office/drawing/2014/main" id="{483A121D-1B10-85C2-8255-9AEE09A0DE4C}"/>
              </a:ext>
            </a:extLst>
          </p:cNvPr>
          <p:cNvSpPr>
            <a:spLocks noGrp="1"/>
          </p:cNvSpPr>
          <p:nvPr>
            <p:ph idx="1"/>
          </p:nvPr>
        </p:nvSpPr>
        <p:spPr>
          <a:xfrm>
            <a:off x="1011667" y="5643880"/>
            <a:ext cx="11180333" cy="1169669"/>
          </a:xfrm>
          <a:custGeom>
            <a:avLst/>
            <a:gdLst>
              <a:gd name="connsiteX0" fmla="*/ 0 w 11180333"/>
              <a:gd name="connsiteY0" fmla="*/ 0 h 1169669"/>
              <a:gd name="connsiteX1" fmla="*/ 700242 w 11180333"/>
              <a:gd name="connsiteY1" fmla="*/ 0 h 1169669"/>
              <a:gd name="connsiteX2" fmla="*/ 953270 w 11180333"/>
              <a:gd name="connsiteY2" fmla="*/ 0 h 1169669"/>
              <a:gd name="connsiteX3" fmla="*/ 1429906 w 11180333"/>
              <a:gd name="connsiteY3" fmla="*/ 0 h 1169669"/>
              <a:gd name="connsiteX4" fmla="*/ 1906541 w 11180333"/>
              <a:gd name="connsiteY4" fmla="*/ 0 h 1169669"/>
              <a:gd name="connsiteX5" fmla="*/ 2606783 w 11180333"/>
              <a:gd name="connsiteY5" fmla="*/ 0 h 1169669"/>
              <a:gd name="connsiteX6" fmla="*/ 3195221 w 11180333"/>
              <a:gd name="connsiteY6" fmla="*/ 0 h 1169669"/>
              <a:gd name="connsiteX7" fmla="*/ 4007267 w 11180333"/>
              <a:gd name="connsiteY7" fmla="*/ 0 h 1169669"/>
              <a:gd name="connsiteX8" fmla="*/ 4819312 w 11180333"/>
              <a:gd name="connsiteY8" fmla="*/ 0 h 1169669"/>
              <a:gd name="connsiteX9" fmla="*/ 5072341 w 11180333"/>
              <a:gd name="connsiteY9" fmla="*/ 0 h 1169669"/>
              <a:gd name="connsiteX10" fmla="*/ 5437172 w 11180333"/>
              <a:gd name="connsiteY10" fmla="*/ 0 h 1169669"/>
              <a:gd name="connsiteX11" fmla="*/ 5690201 w 11180333"/>
              <a:gd name="connsiteY11" fmla="*/ 0 h 1169669"/>
              <a:gd name="connsiteX12" fmla="*/ 6166836 w 11180333"/>
              <a:gd name="connsiteY12" fmla="*/ 0 h 1169669"/>
              <a:gd name="connsiteX13" fmla="*/ 6419865 w 11180333"/>
              <a:gd name="connsiteY13" fmla="*/ 0 h 1169669"/>
              <a:gd name="connsiteX14" fmla="*/ 7231910 w 11180333"/>
              <a:gd name="connsiteY14" fmla="*/ 0 h 1169669"/>
              <a:gd name="connsiteX15" fmla="*/ 7596742 w 11180333"/>
              <a:gd name="connsiteY15" fmla="*/ 0 h 1169669"/>
              <a:gd name="connsiteX16" fmla="*/ 8408787 w 11180333"/>
              <a:gd name="connsiteY16" fmla="*/ 0 h 1169669"/>
              <a:gd name="connsiteX17" fmla="*/ 8885423 w 11180333"/>
              <a:gd name="connsiteY17" fmla="*/ 0 h 1169669"/>
              <a:gd name="connsiteX18" fmla="*/ 9697468 w 11180333"/>
              <a:gd name="connsiteY18" fmla="*/ 0 h 1169669"/>
              <a:gd name="connsiteX19" fmla="*/ 10285906 w 11180333"/>
              <a:gd name="connsiteY19" fmla="*/ 0 h 1169669"/>
              <a:gd name="connsiteX20" fmla="*/ 11180333 w 11180333"/>
              <a:gd name="connsiteY20" fmla="*/ 0 h 1169669"/>
              <a:gd name="connsiteX21" fmla="*/ 11180333 w 11180333"/>
              <a:gd name="connsiteY21" fmla="*/ 573138 h 1169669"/>
              <a:gd name="connsiteX22" fmla="*/ 11180333 w 11180333"/>
              <a:gd name="connsiteY22" fmla="*/ 1169669 h 1169669"/>
              <a:gd name="connsiteX23" fmla="*/ 10368288 w 11180333"/>
              <a:gd name="connsiteY23" fmla="*/ 1169669 h 1169669"/>
              <a:gd name="connsiteX24" fmla="*/ 9891653 w 11180333"/>
              <a:gd name="connsiteY24" fmla="*/ 1169669 h 1169669"/>
              <a:gd name="connsiteX25" fmla="*/ 9191411 w 11180333"/>
              <a:gd name="connsiteY25" fmla="*/ 1169669 h 1169669"/>
              <a:gd name="connsiteX26" fmla="*/ 8826579 w 11180333"/>
              <a:gd name="connsiteY26" fmla="*/ 1169669 h 1169669"/>
              <a:gd name="connsiteX27" fmla="*/ 8349943 w 11180333"/>
              <a:gd name="connsiteY27" fmla="*/ 1169669 h 1169669"/>
              <a:gd name="connsiteX28" fmla="*/ 7537898 w 11180333"/>
              <a:gd name="connsiteY28" fmla="*/ 1169669 h 1169669"/>
              <a:gd name="connsiteX29" fmla="*/ 6725853 w 11180333"/>
              <a:gd name="connsiteY29" fmla="*/ 1169669 h 1169669"/>
              <a:gd name="connsiteX30" fmla="*/ 6361021 w 11180333"/>
              <a:gd name="connsiteY30" fmla="*/ 1169669 h 1169669"/>
              <a:gd name="connsiteX31" fmla="*/ 5660779 w 11180333"/>
              <a:gd name="connsiteY31" fmla="*/ 1169669 h 1169669"/>
              <a:gd name="connsiteX32" fmla="*/ 5407751 w 11180333"/>
              <a:gd name="connsiteY32" fmla="*/ 1169669 h 1169669"/>
              <a:gd name="connsiteX33" fmla="*/ 4819312 w 11180333"/>
              <a:gd name="connsiteY33" fmla="*/ 1169669 h 1169669"/>
              <a:gd name="connsiteX34" fmla="*/ 4454480 w 11180333"/>
              <a:gd name="connsiteY34" fmla="*/ 1169669 h 1169669"/>
              <a:gd name="connsiteX35" fmla="*/ 3977845 w 11180333"/>
              <a:gd name="connsiteY35" fmla="*/ 1169669 h 1169669"/>
              <a:gd name="connsiteX36" fmla="*/ 3613013 w 11180333"/>
              <a:gd name="connsiteY36" fmla="*/ 1169669 h 1169669"/>
              <a:gd name="connsiteX37" fmla="*/ 3136378 w 11180333"/>
              <a:gd name="connsiteY37" fmla="*/ 1169669 h 1169669"/>
              <a:gd name="connsiteX38" fmla="*/ 2883349 w 11180333"/>
              <a:gd name="connsiteY38" fmla="*/ 1169669 h 1169669"/>
              <a:gd name="connsiteX39" fmla="*/ 2071304 w 11180333"/>
              <a:gd name="connsiteY39" fmla="*/ 1169669 h 1169669"/>
              <a:gd name="connsiteX40" fmla="*/ 1482865 w 11180333"/>
              <a:gd name="connsiteY40" fmla="*/ 1169669 h 1169669"/>
              <a:gd name="connsiteX41" fmla="*/ 1118033 w 11180333"/>
              <a:gd name="connsiteY41" fmla="*/ 1169669 h 1169669"/>
              <a:gd name="connsiteX42" fmla="*/ 641398 w 11180333"/>
              <a:gd name="connsiteY42" fmla="*/ 1169669 h 1169669"/>
              <a:gd name="connsiteX43" fmla="*/ 0 w 11180333"/>
              <a:gd name="connsiteY43" fmla="*/ 1169669 h 1169669"/>
              <a:gd name="connsiteX44" fmla="*/ 0 w 11180333"/>
              <a:gd name="connsiteY44" fmla="*/ 584835 h 1169669"/>
              <a:gd name="connsiteX45" fmla="*/ 0 w 11180333"/>
              <a:gd name="connsiteY45" fmla="*/ 0 h 116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1169669"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194068" y="199809"/>
                  <a:pt x="11157647" y="314188"/>
                  <a:pt x="11180333" y="573138"/>
                </a:cubicBezTo>
                <a:cubicBezTo>
                  <a:pt x="11203019" y="832088"/>
                  <a:pt x="11158173" y="962361"/>
                  <a:pt x="11180333" y="1169669"/>
                </a:cubicBezTo>
                <a:cubicBezTo>
                  <a:pt x="10877013" y="1188246"/>
                  <a:pt x="10735556" y="1168860"/>
                  <a:pt x="10368288" y="1169669"/>
                </a:cubicBezTo>
                <a:cubicBezTo>
                  <a:pt x="10001021" y="1170478"/>
                  <a:pt x="10040192" y="1165426"/>
                  <a:pt x="9891653" y="1169669"/>
                </a:cubicBezTo>
                <a:cubicBezTo>
                  <a:pt x="9743115" y="1173912"/>
                  <a:pt x="9369618" y="1141524"/>
                  <a:pt x="9191411" y="1169669"/>
                </a:cubicBezTo>
                <a:cubicBezTo>
                  <a:pt x="9013204" y="1197814"/>
                  <a:pt x="8915000" y="1167305"/>
                  <a:pt x="8826579" y="1169669"/>
                </a:cubicBezTo>
                <a:cubicBezTo>
                  <a:pt x="8738158" y="1172033"/>
                  <a:pt x="8445683" y="1153410"/>
                  <a:pt x="8349943" y="1169669"/>
                </a:cubicBezTo>
                <a:cubicBezTo>
                  <a:pt x="8254203" y="1185928"/>
                  <a:pt x="7823437" y="1091097"/>
                  <a:pt x="7537898" y="1169669"/>
                </a:cubicBezTo>
                <a:cubicBezTo>
                  <a:pt x="7252359" y="1248241"/>
                  <a:pt x="7013249" y="1140446"/>
                  <a:pt x="6725853" y="1169669"/>
                </a:cubicBezTo>
                <a:cubicBezTo>
                  <a:pt x="6438458" y="1198892"/>
                  <a:pt x="6438429" y="1141133"/>
                  <a:pt x="6361021" y="1169669"/>
                </a:cubicBezTo>
                <a:cubicBezTo>
                  <a:pt x="6283613" y="1198205"/>
                  <a:pt x="5975280" y="1119294"/>
                  <a:pt x="5660779" y="1169669"/>
                </a:cubicBezTo>
                <a:cubicBezTo>
                  <a:pt x="5346278" y="1220044"/>
                  <a:pt x="5474770" y="1145297"/>
                  <a:pt x="5407751" y="1169669"/>
                </a:cubicBezTo>
                <a:cubicBezTo>
                  <a:pt x="5340732" y="1194041"/>
                  <a:pt x="5016959" y="1111718"/>
                  <a:pt x="4819312" y="1169669"/>
                </a:cubicBezTo>
                <a:cubicBezTo>
                  <a:pt x="4621665" y="1227620"/>
                  <a:pt x="4535530" y="1126854"/>
                  <a:pt x="4454480" y="1169669"/>
                </a:cubicBezTo>
                <a:cubicBezTo>
                  <a:pt x="4373430" y="1212484"/>
                  <a:pt x="4083946" y="1135624"/>
                  <a:pt x="3977845" y="1169669"/>
                </a:cubicBezTo>
                <a:cubicBezTo>
                  <a:pt x="3871744" y="1203714"/>
                  <a:pt x="3733669" y="1169384"/>
                  <a:pt x="3613013" y="1169669"/>
                </a:cubicBezTo>
                <a:cubicBezTo>
                  <a:pt x="3492357" y="1169954"/>
                  <a:pt x="3295555" y="1162557"/>
                  <a:pt x="3136378" y="1169669"/>
                </a:cubicBezTo>
                <a:cubicBezTo>
                  <a:pt x="2977201" y="1176781"/>
                  <a:pt x="2973517" y="1150817"/>
                  <a:pt x="2883349" y="1169669"/>
                </a:cubicBezTo>
                <a:cubicBezTo>
                  <a:pt x="2793181" y="1188521"/>
                  <a:pt x="2381889" y="1095563"/>
                  <a:pt x="2071304" y="1169669"/>
                </a:cubicBezTo>
                <a:cubicBezTo>
                  <a:pt x="1760719" y="1243775"/>
                  <a:pt x="1699162" y="1118146"/>
                  <a:pt x="1482865" y="1169669"/>
                </a:cubicBezTo>
                <a:cubicBezTo>
                  <a:pt x="1266568" y="1221192"/>
                  <a:pt x="1200444" y="1147798"/>
                  <a:pt x="1118033" y="1169669"/>
                </a:cubicBezTo>
                <a:cubicBezTo>
                  <a:pt x="1035622" y="1191540"/>
                  <a:pt x="848723" y="1115346"/>
                  <a:pt x="641398" y="1169669"/>
                </a:cubicBezTo>
                <a:cubicBezTo>
                  <a:pt x="434074" y="1223992"/>
                  <a:pt x="164460" y="1116457"/>
                  <a:pt x="0" y="1169669"/>
                </a:cubicBezTo>
                <a:cubicBezTo>
                  <a:pt x="-60904" y="1021225"/>
                  <a:pt x="21054" y="815869"/>
                  <a:pt x="0" y="584835"/>
                </a:cubicBezTo>
                <a:cubicBezTo>
                  <a:pt x="-21054" y="353801"/>
                  <a:pt x="15975" y="236761"/>
                  <a:pt x="0" y="0"/>
                </a:cubicBezTo>
                <a:close/>
              </a:path>
              <a:path w="11180333" h="1169669"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194005" y="190606"/>
                  <a:pt x="11161272" y="320373"/>
                  <a:pt x="11180333" y="573138"/>
                </a:cubicBezTo>
                <a:cubicBezTo>
                  <a:pt x="11199394" y="825903"/>
                  <a:pt x="11120063" y="961620"/>
                  <a:pt x="11180333" y="1169669"/>
                </a:cubicBezTo>
                <a:cubicBezTo>
                  <a:pt x="10983082" y="1219995"/>
                  <a:pt x="10906205" y="1159055"/>
                  <a:pt x="10703698" y="1169669"/>
                </a:cubicBezTo>
                <a:cubicBezTo>
                  <a:pt x="10501191" y="1180283"/>
                  <a:pt x="10187860" y="1085908"/>
                  <a:pt x="10003456" y="1169669"/>
                </a:cubicBezTo>
                <a:cubicBezTo>
                  <a:pt x="9819052" y="1253430"/>
                  <a:pt x="9817920" y="1155258"/>
                  <a:pt x="9750427" y="1169669"/>
                </a:cubicBezTo>
                <a:cubicBezTo>
                  <a:pt x="9682934" y="1184080"/>
                  <a:pt x="9595437" y="1166731"/>
                  <a:pt x="9497399" y="1169669"/>
                </a:cubicBezTo>
                <a:cubicBezTo>
                  <a:pt x="9399361" y="1172607"/>
                  <a:pt x="9120959" y="1161719"/>
                  <a:pt x="9020763" y="1169669"/>
                </a:cubicBezTo>
                <a:cubicBezTo>
                  <a:pt x="8920567" y="1177619"/>
                  <a:pt x="8848232" y="1155499"/>
                  <a:pt x="8767735" y="1169669"/>
                </a:cubicBezTo>
                <a:cubicBezTo>
                  <a:pt x="8687238" y="1183839"/>
                  <a:pt x="8526352" y="1146475"/>
                  <a:pt x="8291100" y="1169669"/>
                </a:cubicBezTo>
                <a:cubicBezTo>
                  <a:pt x="8055849" y="1192863"/>
                  <a:pt x="7973655" y="1149363"/>
                  <a:pt x="7814464" y="1169669"/>
                </a:cubicBezTo>
                <a:cubicBezTo>
                  <a:pt x="7655273" y="1189975"/>
                  <a:pt x="7574748" y="1148286"/>
                  <a:pt x="7337829" y="1169669"/>
                </a:cubicBezTo>
                <a:cubicBezTo>
                  <a:pt x="7100911" y="1191052"/>
                  <a:pt x="7072589" y="1163897"/>
                  <a:pt x="6972997" y="1169669"/>
                </a:cubicBezTo>
                <a:cubicBezTo>
                  <a:pt x="6873405" y="1175441"/>
                  <a:pt x="6809208" y="1159190"/>
                  <a:pt x="6719969" y="1169669"/>
                </a:cubicBezTo>
                <a:cubicBezTo>
                  <a:pt x="6630730" y="1180148"/>
                  <a:pt x="6576284" y="1164319"/>
                  <a:pt x="6466940" y="1169669"/>
                </a:cubicBezTo>
                <a:cubicBezTo>
                  <a:pt x="6357596" y="1175019"/>
                  <a:pt x="6229850" y="1155068"/>
                  <a:pt x="6102108" y="1169669"/>
                </a:cubicBezTo>
                <a:cubicBezTo>
                  <a:pt x="5974366" y="1184270"/>
                  <a:pt x="5566705" y="1114837"/>
                  <a:pt x="5401866" y="1169669"/>
                </a:cubicBezTo>
                <a:cubicBezTo>
                  <a:pt x="5237027" y="1224501"/>
                  <a:pt x="5061062" y="1133578"/>
                  <a:pt x="4813428" y="1169669"/>
                </a:cubicBezTo>
                <a:cubicBezTo>
                  <a:pt x="4565794" y="1205760"/>
                  <a:pt x="4632776" y="1159483"/>
                  <a:pt x="4560399" y="1169669"/>
                </a:cubicBezTo>
                <a:cubicBezTo>
                  <a:pt x="4488022" y="1179855"/>
                  <a:pt x="4145590" y="1122378"/>
                  <a:pt x="3748354" y="1169669"/>
                </a:cubicBezTo>
                <a:cubicBezTo>
                  <a:pt x="3351119" y="1216960"/>
                  <a:pt x="3385132" y="1151134"/>
                  <a:pt x="3271718" y="1169669"/>
                </a:cubicBezTo>
                <a:cubicBezTo>
                  <a:pt x="3158304" y="1188204"/>
                  <a:pt x="2852139" y="1163313"/>
                  <a:pt x="2683280" y="1169669"/>
                </a:cubicBezTo>
                <a:cubicBezTo>
                  <a:pt x="2514421" y="1176025"/>
                  <a:pt x="2146329" y="1109151"/>
                  <a:pt x="1871235" y="1169669"/>
                </a:cubicBezTo>
                <a:cubicBezTo>
                  <a:pt x="1596141" y="1230187"/>
                  <a:pt x="1633035" y="1144990"/>
                  <a:pt x="1506403" y="1169669"/>
                </a:cubicBezTo>
                <a:cubicBezTo>
                  <a:pt x="1379771" y="1194348"/>
                  <a:pt x="1000619" y="1097853"/>
                  <a:pt x="694358" y="1169669"/>
                </a:cubicBezTo>
                <a:cubicBezTo>
                  <a:pt x="388098" y="1241485"/>
                  <a:pt x="300674" y="1134297"/>
                  <a:pt x="0" y="1169669"/>
                </a:cubicBezTo>
                <a:cubicBezTo>
                  <a:pt x="-6967" y="902852"/>
                  <a:pt x="44924" y="825724"/>
                  <a:pt x="0" y="596531"/>
                </a:cubicBezTo>
                <a:cubicBezTo>
                  <a:pt x="-44924" y="367338"/>
                  <a:pt x="67039" y="133213"/>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b="1" dirty="0">
                <a:solidFill>
                  <a:schemeClr val="accent5">
                    <a:lumMod val="60000"/>
                    <a:lumOff val="40000"/>
                  </a:schemeClr>
                </a:solidFill>
              </a:rPr>
              <a:t>Entities</a:t>
            </a:r>
            <a:r>
              <a:rPr lang="en-US" dirty="0"/>
              <a:t> are represented as </a:t>
            </a:r>
            <a:r>
              <a:rPr lang="en-US" b="1" dirty="0">
                <a:solidFill>
                  <a:schemeClr val="accent5">
                    <a:lumMod val="60000"/>
                    <a:lumOff val="40000"/>
                  </a:schemeClr>
                </a:solidFill>
              </a:rPr>
              <a:t>rectangles</a:t>
            </a:r>
            <a:r>
              <a:rPr lang="en-US" dirty="0"/>
              <a:t>, </a:t>
            </a:r>
            <a:r>
              <a:rPr lang="en-US" b="1" dirty="0">
                <a:solidFill>
                  <a:srgbClr val="00B050"/>
                </a:solidFill>
              </a:rPr>
              <a:t>relationships</a:t>
            </a:r>
            <a:r>
              <a:rPr lang="en-US" dirty="0"/>
              <a:t> in </a:t>
            </a:r>
            <a:r>
              <a:rPr lang="en-US" b="1" dirty="0">
                <a:solidFill>
                  <a:srgbClr val="00B050"/>
                </a:solidFill>
              </a:rPr>
              <a:t>rhombus</a:t>
            </a:r>
            <a:r>
              <a:rPr lang="en-US" dirty="0"/>
              <a:t>, and </a:t>
            </a:r>
            <a:r>
              <a:rPr lang="en-US" b="1" dirty="0">
                <a:solidFill>
                  <a:srgbClr val="00B0F0"/>
                </a:solidFill>
              </a:rPr>
              <a:t>attributes</a:t>
            </a:r>
            <a:r>
              <a:rPr lang="en-US" dirty="0"/>
              <a:t> in </a:t>
            </a:r>
            <a:r>
              <a:rPr lang="en-US" b="1" dirty="0">
                <a:solidFill>
                  <a:srgbClr val="00B0F0"/>
                </a:solidFill>
              </a:rPr>
              <a:t>ovals</a:t>
            </a:r>
            <a:endParaRPr lang="en-PH" b="1" dirty="0">
              <a:solidFill>
                <a:srgbClr val="00B0F0"/>
              </a:solidFill>
            </a:endParaRPr>
          </a:p>
        </p:txBody>
      </p:sp>
    </p:spTree>
    <p:extLst>
      <p:ext uri="{BB962C8B-B14F-4D97-AF65-F5344CB8AC3E}">
        <p14:creationId xmlns:p14="http://schemas.microsoft.com/office/powerpoint/2010/main" val="3020051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1C9E8-BA4D-E6BF-FC90-0FA7A860F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A93C7-7A39-97D7-7E04-F4C985734068}"/>
              </a:ext>
            </a:extLst>
          </p:cNvPr>
          <p:cNvSpPr>
            <a:spLocks noGrp="1"/>
          </p:cNvSpPr>
          <p:nvPr>
            <p:ph type="title"/>
          </p:nvPr>
        </p:nvSpPr>
        <p:spPr>
          <a:xfrm>
            <a:off x="838199" y="826369"/>
            <a:ext cx="10974049" cy="1325563"/>
          </a:xfrm>
        </p:spPr>
        <p:txBody>
          <a:bodyPr/>
          <a:lstStyle/>
          <a:p>
            <a:r>
              <a:rPr lang="en-US" dirty="0">
                <a:solidFill>
                  <a:srgbClr val="32418C"/>
                </a:solidFill>
              </a:rPr>
              <a:t>References </a:t>
            </a:r>
          </a:p>
        </p:txBody>
      </p:sp>
      <p:sp>
        <p:nvSpPr>
          <p:cNvPr id="5" name="Content Placeholder 4">
            <a:extLst>
              <a:ext uri="{FF2B5EF4-FFF2-40B4-BE49-F238E27FC236}">
                <a16:creationId xmlns:a16="http://schemas.microsoft.com/office/drawing/2014/main" id="{A7CB8671-D5FC-C81E-7F97-271CD6739B56}"/>
              </a:ext>
            </a:extLst>
          </p:cNvPr>
          <p:cNvSpPr>
            <a:spLocks noGrp="1"/>
          </p:cNvSpPr>
          <p:nvPr>
            <p:ph idx="1"/>
          </p:nvPr>
        </p:nvSpPr>
        <p:spPr>
          <a:xfrm>
            <a:off x="838201" y="2151932"/>
            <a:ext cx="10515600" cy="4351338"/>
          </a:xfrm>
        </p:spPr>
        <p:txBody>
          <a:bodyPr/>
          <a:lstStyle/>
          <a:p>
            <a:pPr>
              <a:buFont typeface="Wingdings" pitchFamily="2" charset="2"/>
              <a:buChar char="§"/>
            </a:pPr>
            <a:r>
              <a:rPr lang="en-US" dirty="0">
                <a:hlinkClick r:id="rId3"/>
              </a:rPr>
              <a:t>https://www.khanacademy.org/computing/ap-computer-science-principles/data-analysis-101/data-tools/a/storing-data-sets#:~:text=Most%20applications%20store%20data%20in,stores%20the%20data%20in%20files</a:t>
            </a:r>
            <a:r>
              <a:rPr lang="en-US" dirty="0"/>
              <a:t>.</a:t>
            </a:r>
          </a:p>
          <a:p>
            <a:pPr>
              <a:buFont typeface="Wingdings" pitchFamily="2" charset="2"/>
              <a:buChar char="§"/>
            </a:pPr>
            <a:endParaRPr lang="en-US" dirty="0"/>
          </a:p>
        </p:txBody>
      </p:sp>
    </p:spTree>
    <p:extLst>
      <p:ext uri="{BB962C8B-B14F-4D97-AF65-F5344CB8AC3E}">
        <p14:creationId xmlns:p14="http://schemas.microsoft.com/office/powerpoint/2010/main" val="331233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000" dirty="0"/>
              <a:t>How is all this data stored?</a:t>
            </a:r>
          </a:p>
          <a:p>
            <a:pPr marL="0" indent="0" algn="ctr">
              <a:buFont typeface="Arial" panose="020B0604020202020204" pitchFamily="34" charset="0"/>
              <a:buNone/>
            </a:pPr>
            <a:endParaRPr lang="en-US" sz="7000" dirty="0"/>
          </a:p>
        </p:txBody>
      </p:sp>
    </p:spTree>
    <p:extLst>
      <p:ext uri="{BB962C8B-B14F-4D97-AF65-F5344CB8AC3E}">
        <p14:creationId xmlns:p14="http://schemas.microsoft.com/office/powerpoint/2010/main" val="1861189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000" dirty="0"/>
              <a:t>It may start off in a computer program, where </a:t>
            </a:r>
            <a:r>
              <a:rPr lang="en-US" sz="5000" b="1" dirty="0">
                <a:solidFill>
                  <a:srgbClr val="0070C0"/>
                </a:solidFill>
              </a:rPr>
              <a:t>variables store the data in memory.</a:t>
            </a:r>
          </a:p>
          <a:p>
            <a:pPr marL="0" indent="0">
              <a:buFont typeface="Arial" panose="020B0604020202020204" pitchFamily="34" charset="0"/>
              <a:buNone/>
            </a:pPr>
            <a:endParaRPr lang="en-US" sz="5000" dirty="0"/>
          </a:p>
          <a:p>
            <a:pPr marL="0" indent="0">
              <a:buFont typeface="Arial" panose="020B0604020202020204" pitchFamily="34" charset="0"/>
              <a:buNone/>
            </a:pPr>
            <a:endParaRPr lang="en-US" sz="5000" dirty="0"/>
          </a:p>
        </p:txBody>
      </p:sp>
      <p:pic>
        <p:nvPicPr>
          <p:cNvPr id="4" name="Picture 3" descr="A green and yellow rectangular objects&#10;&#10;Description automatically generated">
            <a:extLst>
              <a:ext uri="{FF2B5EF4-FFF2-40B4-BE49-F238E27FC236}">
                <a16:creationId xmlns:a16="http://schemas.microsoft.com/office/drawing/2014/main" id="{4FD2A02A-2964-7667-76B0-5A0C66F0E757}"/>
              </a:ext>
            </a:extLst>
          </p:cNvPr>
          <p:cNvPicPr>
            <a:picLocks noChangeAspect="1"/>
          </p:cNvPicPr>
          <p:nvPr/>
        </p:nvPicPr>
        <p:blipFill>
          <a:blip r:embed="rId2"/>
          <a:stretch>
            <a:fillRect/>
          </a:stretch>
        </p:blipFill>
        <p:spPr>
          <a:xfrm>
            <a:off x="8187064" y="3545215"/>
            <a:ext cx="3312785" cy="3312785"/>
          </a:xfrm>
          <a:prstGeom prst="rect">
            <a:avLst/>
          </a:prstGeom>
        </p:spPr>
      </p:pic>
    </p:spTree>
    <p:extLst>
      <p:ext uri="{BB962C8B-B14F-4D97-AF65-F5344CB8AC3E}">
        <p14:creationId xmlns:p14="http://schemas.microsoft.com/office/powerpoint/2010/main" val="125867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8599410" cy="543517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500" dirty="0"/>
              <a:t>But it eventually needs to be stored in a </a:t>
            </a:r>
            <a:r>
              <a:rPr lang="en-US" sz="4500" b="1" dirty="0">
                <a:solidFill>
                  <a:srgbClr val="0070C0"/>
                </a:solidFill>
              </a:rPr>
              <a:t>persistent storage format</a:t>
            </a:r>
            <a:r>
              <a:rPr lang="en-US" sz="4500" dirty="0"/>
              <a:t>. </a:t>
            </a:r>
          </a:p>
          <a:p>
            <a:pPr marL="0" indent="0">
              <a:buFont typeface="Arial" panose="020B0604020202020204" pitchFamily="34" charset="0"/>
              <a:buNone/>
            </a:pPr>
            <a:endParaRPr lang="en-US" sz="4500" dirty="0"/>
          </a:p>
          <a:p>
            <a:pPr marL="0" indent="0">
              <a:buFont typeface="Arial" panose="020B0604020202020204" pitchFamily="34" charset="0"/>
              <a:buNone/>
            </a:pPr>
            <a:r>
              <a:rPr lang="en-US" sz="4500" dirty="0"/>
              <a:t>The data needs to be </a:t>
            </a:r>
            <a:r>
              <a:rPr lang="en-US" sz="4500" b="1" dirty="0">
                <a:solidFill>
                  <a:srgbClr val="0070C0"/>
                </a:solidFill>
              </a:rPr>
              <a:t>accessible</a:t>
            </a:r>
            <a:r>
              <a:rPr lang="en-US" sz="4500" dirty="0"/>
              <a:t> after the program </a:t>
            </a:r>
            <a:r>
              <a:rPr lang="en-US" sz="4500" b="1" dirty="0">
                <a:solidFill>
                  <a:srgbClr val="FF0000"/>
                </a:solidFill>
              </a:rPr>
              <a:t>stops</a:t>
            </a:r>
            <a:r>
              <a:rPr lang="en-US" sz="4500" dirty="0"/>
              <a:t> </a:t>
            </a:r>
            <a:r>
              <a:rPr lang="en-US" sz="4500" b="1" dirty="0">
                <a:solidFill>
                  <a:srgbClr val="FF0000"/>
                </a:solidFill>
              </a:rPr>
              <a:t>running</a:t>
            </a:r>
            <a:endParaRPr lang="en-US" sz="4500" dirty="0"/>
          </a:p>
          <a:p>
            <a:pPr marL="0" indent="0">
              <a:buFont typeface="Arial" panose="020B0604020202020204" pitchFamily="34" charset="0"/>
              <a:buNone/>
            </a:pPr>
            <a:endParaRPr lang="en-US" sz="4500" dirty="0"/>
          </a:p>
          <a:p>
            <a:pPr marL="0" indent="0">
              <a:buFont typeface="Arial" panose="020B0604020202020204" pitchFamily="34" charset="0"/>
              <a:buNone/>
            </a:pPr>
            <a:endParaRPr lang="en-US" sz="4500" dirty="0"/>
          </a:p>
        </p:txBody>
      </p:sp>
      <p:pic>
        <p:nvPicPr>
          <p:cNvPr id="11" name="Picture 10" descr="A cellphone with a screen on&#10;&#10;Description automatically generated">
            <a:extLst>
              <a:ext uri="{FF2B5EF4-FFF2-40B4-BE49-F238E27FC236}">
                <a16:creationId xmlns:a16="http://schemas.microsoft.com/office/drawing/2014/main" id="{08F91B46-5B4F-EE6A-B5FD-37916BD7C3E9}"/>
              </a:ext>
            </a:extLst>
          </p:cNvPr>
          <p:cNvPicPr>
            <a:picLocks noChangeAspect="1"/>
          </p:cNvPicPr>
          <p:nvPr/>
        </p:nvPicPr>
        <p:blipFill>
          <a:blip r:embed="rId2"/>
          <a:stretch>
            <a:fillRect/>
          </a:stretch>
        </p:blipFill>
        <p:spPr>
          <a:xfrm>
            <a:off x="8896350" y="716787"/>
            <a:ext cx="3206750" cy="3206750"/>
          </a:xfrm>
          <a:prstGeom prst="rect">
            <a:avLst/>
          </a:prstGeom>
        </p:spPr>
      </p:pic>
    </p:spTree>
    <p:extLst>
      <p:ext uri="{BB962C8B-B14F-4D97-AF65-F5344CB8AC3E}">
        <p14:creationId xmlns:p14="http://schemas.microsoft.com/office/powerpoint/2010/main" val="275395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000" dirty="0"/>
              <a:t>We can store data in </a:t>
            </a:r>
            <a:r>
              <a:rPr lang="en-US" sz="5000" dirty="0">
                <a:solidFill>
                  <a:srgbClr val="0070C0"/>
                </a:solidFill>
              </a:rPr>
              <a:t>.</a:t>
            </a:r>
            <a:r>
              <a:rPr lang="en-US" sz="5000" b="1" dirty="0">
                <a:solidFill>
                  <a:srgbClr val="0070C0"/>
                </a:solidFill>
              </a:rPr>
              <a:t>txt files </a:t>
            </a:r>
            <a:r>
              <a:rPr lang="en-US" sz="5000" dirty="0"/>
              <a:t>or </a:t>
            </a:r>
            <a:r>
              <a:rPr lang="en-US" sz="5000" b="1" dirty="0">
                <a:solidFill>
                  <a:srgbClr val="0070C0"/>
                </a:solidFill>
              </a:rPr>
              <a:t>.csv files </a:t>
            </a:r>
            <a:r>
              <a:rPr lang="en-US" sz="5000" dirty="0"/>
              <a:t>or </a:t>
            </a:r>
            <a:r>
              <a:rPr lang="en-US" sz="5000" b="1" dirty="0">
                <a:solidFill>
                  <a:srgbClr val="0070C0"/>
                </a:solidFill>
              </a:rPr>
              <a:t>spreadsheets</a:t>
            </a:r>
          </a:p>
        </p:txBody>
      </p:sp>
      <p:pic>
        <p:nvPicPr>
          <p:cNvPr id="4" name="Picture 3" descr="A blue and white file folder with a white and black text&#10;&#10;Description automatically generated">
            <a:extLst>
              <a:ext uri="{FF2B5EF4-FFF2-40B4-BE49-F238E27FC236}">
                <a16:creationId xmlns:a16="http://schemas.microsoft.com/office/drawing/2014/main" id="{B026CE93-7BCA-5E8D-9601-8C740EB98148}"/>
              </a:ext>
            </a:extLst>
          </p:cNvPr>
          <p:cNvPicPr>
            <a:picLocks noChangeAspect="1"/>
          </p:cNvPicPr>
          <p:nvPr/>
        </p:nvPicPr>
        <p:blipFill>
          <a:blip r:embed="rId2"/>
          <a:stretch>
            <a:fillRect/>
          </a:stretch>
        </p:blipFill>
        <p:spPr>
          <a:xfrm>
            <a:off x="1719162" y="3349064"/>
            <a:ext cx="2143125" cy="2143125"/>
          </a:xfrm>
          <a:prstGeom prst="rect">
            <a:avLst/>
          </a:prstGeom>
        </p:spPr>
      </p:pic>
      <p:pic>
        <p:nvPicPr>
          <p:cNvPr id="6" name="Picture 5" descr="A green and white file folder with a white paper&#10;&#10;Description automatically generated">
            <a:extLst>
              <a:ext uri="{FF2B5EF4-FFF2-40B4-BE49-F238E27FC236}">
                <a16:creationId xmlns:a16="http://schemas.microsoft.com/office/drawing/2014/main" id="{FF0FC62A-6398-E6B8-1743-970A2739C640}"/>
              </a:ext>
            </a:extLst>
          </p:cNvPr>
          <p:cNvPicPr>
            <a:picLocks noChangeAspect="1"/>
          </p:cNvPicPr>
          <p:nvPr/>
        </p:nvPicPr>
        <p:blipFill>
          <a:blip r:embed="rId3"/>
          <a:stretch>
            <a:fillRect/>
          </a:stretch>
        </p:blipFill>
        <p:spPr>
          <a:xfrm>
            <a:off x="5024437" y="3428998"/>
            <a:ext cx="2143125" cy="2143125"/>
          </a:xfrm>
          <a:prstGeom prst="rect">
            <a:avLst/>
          </a:prstGeom>
        </p:spPr>
      </p:pic>
      <p:pic>
        <p:nvPicPr>
          <p:cNvPr id="11" name="Picture 10" descr="A green and white file folder with a green square and white text&#10;&#10;Description automatically generated">
            <a:extLst>
              <a:ext uri="{FF2B5EF4-FFF2-40B4-BE49-F238E27FC236}">
                <a16:creationId xmlns:a16="http://schemas.microsoft.com/office/drawing/2014/main" id="{D3F9D9AE-7E5E-A6C1-5386-78EAE28BB46F}"/>
              </a:ext>
            </a:extLst>
          </p:cNvPr>
          <p:cNvPicPr>
            <a:picLocks noChangeAspect="1"/>
          </p:cNvPicPr>
          <p:nvPr/>
        </p:nvPicPr>
        <p:blipFill>
          <a:blip r:embed="rId4"/>
          <a:stretch>
            <a:fillRect/>
          </a:stretch>
        </p:blipFill>
        <p:spPr>
          <a:xfrm>
            <a:off x="8036201" y="3349064"/>
            <a:ext cx="2143125" cy="2143125"/>
          </a:xfrm>
          <a:prstGeom prst="rect">
            <a:avLst/>
          </a:prstGeom>
        </p:spPr>
      </p:pic>
    </p:spTree>
    <p:extLst>
      <p:ext uri="{BB962C8B-B14F-4D97-AF65-F5344CB8AC3E}">
        <p14:creationId xmlns:p14="http://schemas.microsoft.com/office/powerpoint/2010/main" val="3059252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1912</TotalTime>
  <Words>1392</Words>
  <Application>Microsoft Office PowerPoint</Application>
  <PresentationFormat>Widescreen</PresentationFormat>
  <Paragraphs>327</Paragraphs>
  <Slides>56</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Aptos</vt:lpstr>
      <vt:lpstr>Aptos Display</vt:lpstr>
      <vt:lpstr>Arial</vt:lpstr>
      <vt:lpstr>Dmsans</vt:lpstr>
      <vt:lpstr>Lato</vt:lpstr>
      <vt:lpstr>Wingdings</vt:lpstr>
      <vt:lpstr>Office Theme</vt:lpstr>
      <vt:lpstr>Data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 Modeling?</vt:lpstr>
      <vt:lpstr>What is Data Modeling?</vt:lpstr>
      <vt:lpstr>What is Data Modeling?</vt:lpstr>
      <vt:lpstr>PowerPoint Presentation</vt:lpstr>
      <vt:lpstr>What are Entities?</vt:lpstr>
      <vt:lpstr>What are Entities?</vt:lpstr>
      <vt:lpstr>What are Entities?</vt:lpstr>
      <vt:lpstr>Entities in an Online Store App</vt:lpstr>
      <vt:lpstr>What are Attributes?</vt:lpstr>
      <vt:lpstr>Attributes of a User Entity</vt:lpstr>
      <vt:lpstr>Attributes of an Order Entity</vt:lpstr>
      <vt:lpstr>Attributes of a Product Entity</vt:lpstr>
      <vt:lpstr>What are Relationships?</vt:lpstr>
      <vt:lpstr>What are Relationships?</vt:lpstr>
      <vt:lpstr>What are Relationships?</vt:lpstr>
      <vt:lpstr>What are Relationships?</vt:lpstr>
      <vt:lpstr>What are Relationships?</vt:lpstr>
      <vt:lpstr>What are Relationships?</vt:lpstr>
      <vt:lpstr>What are Relationships?</vt:lpstr>
      <vt:lpstr>Stages of Data Modeling</vt:lpstr>
      <vt:lpstr>Requirements Gathering</vt:lpstr>
      <vt:lpstr>Requirements Gathering</vt:lpstr>
      <vt:lpstr>Conceptual Design</vt:lpstr>
      <vt:lpstr>Conceptual Design</vt:lpstr>
      <vt:lpstr>Logical Design</vt:lpstr>
      <vt:lpstr>Logical Design</vt:lpstr>
      <vt:lpstr>Physical Design</vt:lpstr>
      <vt:lpstr>Physical Design</vt:lpstr>
      <vt:lpstr>Implementation</vt:lpstr>
      <vt:lpstr>Implementation</vt:lpstr>
      <vt:lpstr>Types of Data Models</vt:lpstr>
      <vt:lpstr>Relational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Entity-Relationship Model</vt:lpstr>
      <vt:lpstr>PowerPoint Presentation</vt:lpstr>
      <vt:lpstr>PowerPoint Presentation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Elizer Jr. D. Ponio</cp:lastModifiedBy>
  <cp:revision>209</cp:revision>
  <dcterms:created xsi:type="dcterms:W3CDTF">2024-08-08T01:29:50Z</dcterms:created>
  <dcterms:modified xsi:type="dcterms:W3CDTF">2024-11-25T10:59:55Z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